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0"/>
  </p:notesMasterIdLst>
  <p:sldIdLst>
    <p:sldId id="256" r:id="rId2"/>
    <p:sldId id="257" r:id="rId3"/>
    <p:sldId id="286" r:id="rId4"/>
    <p:sldId id="287" r:id="rId5"/>
    <p:sldId id="260" r:id="rId6"/>
    <p:sldId id="288" r:id="rId7"/>
    <p:sldId id="290" r:id="rId8"/>
    <p:sldId id="291" r:id="rId9"/>
    <p:sldId id="292" r:id="rId10"/>
    <p:sldId id="302" r:id="rId11"/>
    <p:sldId id="267" r:id="rId12"/>
    <p:sldId id="293" r:id="rId13"/>
    <p:sldId id="294" r:id="rId14"/>
    <p:sldId id="295" r:id="rId15"/>
    <p:sldId id="296" r:id="rId16"/>
    <p:sldId id="303" r:id="rId17"/>
    <p:sldId id="297" r:id="rId18"/>
    <p:sldId id="300" r:id="rId19"/>
    <p:sldId id="301" r:id="rId20"/>
    <p:sldId id="298" r:id="rId21"/>
    <p:sldId id="299" r:id="rId22"/>
    <p:sldId id="305" r:id="rId23"/>
    <p:sldId id="304" r:id="rId24"/>
    <p:sldId id="306" r:id="rId25"/>
    <p:sldId id="307" r:id="rId26"/>
    <p:sldId id="270" r:id="rId27"/>
    <p:sldId id="279" r:id="rId28"/>
    <p:sldId id="27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7B48E9-A7AA-46BE-A186-AD0AEF431A48}" type="datetimeFigureOut">
              <a:rPr lang="en-US" smtClean="0"/>
              <a:t>6/27/2020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12311-6666-4F59-9B9B-576734687B41}" type="slidenum">
              <a:rPr lang="en-US" smtClean="0"/>
              <a:t>‹#›</a:t>
            </a:fld>
            <a:endParaRPr lang="en-US"/>
          </a:p>
        </p:txBody>
      </p:sp>
    </p:spTree>
    <p:extLst>
      <p:ext uri="{BB962C8B-B14F-4D97-AF65-F5344CB8AC3E}">
        <p14:creationId xmlns:p14="http://schemas.microsoft.com/office/powerpoint/2010/main" val="385335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4D288CD9-E442-4EEE-BAC3-1FC9C9B62E8A}"/>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81F251-7D24-4163-BF4E-B67CDAEDA4F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99" name="Rectangle 2">
            <a:extLst>
              <a:ext uri="{FF2B5EF4-FFF2-40B4-BE49-F238E27FC236}">
                <a16:creationId xmlns:a16="http://schemas.microsoft.com/office/drawing/2014/main" id="{9844C33C-CA75-4A1C-AB47-A68DC81FFC19}"/>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7D435063-7790-4B9D-BD93-F604E9F97BE4}"/>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C61263A5-6F9F-4FE6-BD5A-F76877FE3F69}"/>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74ECA9E-5C8C-4FCC-9E42-94579934A5B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243" name="Rectangle 2">
            <a:extLst>
              <a:ext uri="{FF2B5EF4-FFF2-40B4-BE49-F238E27FC236}">
                <a16:creationId xmlns:a16="http://schemas.microsoft.com/office/drawing/2014/main" id="{5619A340-D421-4F39-AD75-6AA17DC873A7}"/>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407095E2-8434-44C7-B146-5011975E5CE5}"/>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979F710D-EB0E-4E14-B590-D71371C9C875}"/>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4A423C-AC22-4E03-B813-E581E7A5B67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579" name="Rectangle 2">
            <a:extLst>
              <a:ext uri="{FF2B5EF4-FFF2-40B4-BE49-F238E27FC236}">
                <a16:creationId xmlns:a16="http://schemas.microsoft.com/office/drawing/2014/main" id="{434DBF49-9C01-4B41-8812-01D282AF339D}"/>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84D9D808-978C-4E08-B4B1-D6BF838102F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28900D0-7313-4BA6-ACAD-3F0CBB36BFEF}"/>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193F42-DB48-495F-AD3D-934C410E20E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5" name="Rectangle 2">
            <a:extLst>
              <a:ext uri="{FF2B5EF4-FFF2-40B4-BE49-F238E27FC236}">
                <a16:creationId xmlns:a16="http://schemas.microsoft.com/office/drawing/2014/main" id="{0913E859-2479-4972-93B2-FA6C138E0B6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3B49877E-0AD4-435D-BABC-80F7CE1BDC1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1D4355A3-3191-486A-B4E4-EBE21121F0D3}"/>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F1181D-0610-4591-A53C-5B3BAB59DEB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291" name="Rectangle 2">
            <a:extLst>
              <a:ext uri="{FF2B5EF4-FFF2-40B4-BE49-F238E27FC236}">
                <a16:creationId xmlns:a16="http://schemas.microsoft.com/office/drawing/2014/main" id="{8AAB7866-68CA-46BE-84B7-DBC0582B6C5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BD55A055-417C-4B2D-BF61-8891C05CE2F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D977CDA-1098-4D00-A1BA-79CCFE932ADB}"/>
              </a:ext>
            </a:extLst>
          </p:cNvPr>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6E4A75-91AC-43CB-92CB-6E72A4F3F72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339" name="Rectangle 2">
            <a:extLst>
              <a:ext uri="{FF2B5EF4-FFF2-40B4-BE49-F238E27FC236}">
                <a16:creationId xmlns:a16="http://schemas.microsoft.com/office/drawing/2014/main" id="{D688951A-C7A9-41DF-976C-FD1FFB7B5E14}"/>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27711D70-B60E-40B5-B6AC-CC85A44B5DF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AF96609B-C87E-4638-A7E3-C31E8F15EA61}" type="datetimeFigureOut">
              <a:rPr lang="en-US" smtClean="0"/>
              <a:t>6/27/2020</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A02037D9-BDE3-431C-AB4F-B515776A5B9D}" type="slidenum">
              <a:rPr lang="en-US" smtClean="0"/>
              <a:t>‹#›</a:t>
            </a:fld>
            <a:endParaRPr lang="en-US"/>
          </a:p>
        </p:txBody>
      </p:sp>
    </p:spTree>
    <p:extLst>
      <p:ext uri="{BB962C8B-B14F-4D97-AF65-F5344CB8AC3E}">
        <p14:creationId xmlns:p14="http://schemas.microsoft.com/office/powerpoint/2010/main" val="293141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6609B-C87E-4638-A7E3-C31E8F15EA61}" type="datetimeFigureOut">
              <a:rPr lang="en-US" smtClean="0"/>
              <a:t>6/27/2020</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228244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96609B-C87E-4638-A7E3-C31E8F15EA61}" type="datetimeFigureOut">
              <a:rPr lang="en-US" smtClean="0"/>
              <a:t>6/27/2020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638160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96609B-C87E-4638-A7E3-C31E8F15EA61}" type="datetimeFigureOut">
              <a:rPr lang="en-US" smtClean="0"/>
              <a:t>6/27/2020</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2651670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96609B-C87E-4638-A7E3-C31E8F15EA61}" type="datetimeFigureOut">
              <a:rPr lang="en-US" smtClean="0"/>
              <a:t>6/27/2020</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2245846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F96609B-C87E-4638-A7E3-C31E8F15EA61}" type="datetimeFigureOut">
              <a:rPr lang="en-US" smtClean="0"/>
              <a:t>6/27/2020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381112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F96609B-C87E-4638-A7E3-C31E8F15EA61}" type="datetimeFigureOut">
              <a:rPr lang="en-US" smtClean="0"/>
              <a:t>6/27/2020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1832379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6609B-C87E-4638-A7E3-C31E8F15EA61}" type="datetimeFigureOut">
              <a:rPr lang="en-US" smtClean="0"/>
              <a:t>6/27/2020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3386209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6609B-C87E-4638-A7E3-C31E8F15EA61}" type="datetimeFigureOut">
              <a:rPr lang="en-US" smtClean="0"/>
              <a:t>6/27/2020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2742247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1371600"/>
          </a:xfrm>
        </p:spPr>
        <p:txBody>
          <a:bodyPr/>
          <a:lstStyle/>
          <a:p>
            <a:r>
              <a:rPr lang="en-US"/>
              <a:t>Click to edit Master title style</a:t>
            </a:r>
          </a:p>
        </p:txBody>
      </p:sp>
      <p:sp>
        <p:nvSpPr>
          <p:cNvPr id="3" name="Table Placeholder 2"/>
          <p:cNvSpPr>
            <a:spLocks noGrp="1"/>
          </p:cNvSpPr>
          <p:nvPr>
            <p:ph type="tbl" idx="1"/>
          </p:nvPr>
        </p:nvSpPr>
        <p:spPr>
          <a:xfrm>
            <a:off x="609600" y="1981200"/>
            <a:ext cx="10972800" cy="4114800"/>
          </a:xfrm>
        </p:spPr>
        <p:txBody>
          <a:bodyPr/>
          <a:lstStyle/>
          <a:p>
            <a:pPr lvl="0"/>
            <a:endParaRPr lang="en-US" noProof="0"/>
          </a:p>
        </p:txBody>
      </p:sp>
      <p:sp>
        <p:nvSpPr>
          <p:cNvPr id="4" name="Rectangle 4">
            <a:extLst>
              <a:ext uri="{FF2B5EF4-FFF2-40B4-BE49-F238E27FC236}">
                <a16:creationId xmlns:a16="http://schemas.microsoft.com/office/drawing/2014/main" id="{5E0C8EBF-986B-4DA2-88D9-B959406792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B0740CA-13C7-442C-8FC9-B92E6A8DBAC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D44E71F-CAC9-48DE-B971-3C47621CBFFD}"/>
              </a:ext>
            </a:extLst>
          </p:cNvPr>
          <p:cNvSpPr>
            <a:spLocks noGrp="1" noChangeArrowheads="1"/>
          </p:cNvSpPr>
          <p:nvPr>
            <p:ph type="sldNum" sz="quarter" idx="12"/>
          </p:nvPr>
        </p:nvSpPr>
        <p:spPr>
          <a:ln/>
        </p:spPr>
        <p:txBody>
          <a:bodyPr/>
          <a:lstStyle>
            <a:lvl1pPr>
              <a:defRPr/>
            </a:lvl1pPr>
          </a:lstStyle>
          <a:p>
            <a:pPr>
              <a:defRPr/>
            </a:pPr>
            <a:fld id="{9D9C2997-7FBC-4333-8786-BFE589C3EA82}" type="slidenum">
              <a:rPr lang="en-US" altLang="en-US"/>
              <a:pPr>
                <a:defRPr/>
              </a:pPr>
              <a:t>‹#›</a:t>
            </a:fld>
            <a:endParaRPr lang="en-US" altLang="en-US"/>
          </a:p>
        </p:txBody>
      </p:sp>
    </p:spTree>
    <p:extLst>
      <p:ext uri="{BB962C8B-B14F-4D97-AF65-F5344CB8AC3E}">
        <p14:creationId xmlns:p14="http://schemas.microsoft.com/office/powerpoint/2010/main" val="5889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6609B-C87E-4638-A7E3-C31E8F15EA61}" type="datetimeFigureOut">
              <a:rPr lang="en-US" smtClean="0"/>
              <a:t>6/27/2020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3425537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96609B-C87E-4638-A7E3-C31E8F15EA61}" type="datetimeFigureOut">
              <a:rPr lang="en-US" smtClean="0"/>
              <a:t>6/27/2020</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2213111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96609B-C87E-4638-A7E3-C31E8F15EA61}" type="datetimeFigureOut">
              <a:rPr lang="en-US" smtClean="0"/>
              <a:t>6/27/2020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28413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96609B-C87E-4638-A7E3-C31E8F15EA61}" type="datetimeFigureOut">
              <a:rPr lang="en-US" smtClean="0"/>
              <a:t>6/27/2020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673142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96609B-C87E-4638-A7E3-C31E8F15EA61}" type="datetimeFigureOut">
              <a:rPr lang="en-US" smtClean="0"/>
              <a:t>6/27/2020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3768146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6609B-C87E-4638-A7E3-C31E8F15EA61}" type="datetimeFigureOut">
              <a:rPr lang="en-US" smtClean="0"/>
              <a:t>6/27/2020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373704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6609B-C87E-4638-A7E3-C31E8F15EA61}" type="datetimeFigureOut">
              <a:rPr lang="en-US" smtClean="0"/>
              <a:t>6/27/2020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2845058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6609B-C87E-4638-A7E3-C31E8F15EA61}" type="datetimeFigureOut">
              <a:rPr lang="en-US" smtClean="0"/>
              <a:t>6/27/2020</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2037D9-BDE3-431C-AB4F-B515776A5B9D}" type="slidenum">
              <a:rPr lang="en-US" smtClean="0"/>
              <a:t>‹#›</a:t>
            </a:fld>
            <a:endParaRPr lang="en-US"/>
          </a:p>
        </p:txBody>
      </p:sp>
    </p:spTree>
    <p:extLst>
      <p:ext uri="{BB962C8B-B14F-4D97-AF65-F5344CB8AC3E}">
        <p14:creationId xmlns:p14="http://schemas.microsoft.com/office/powerpoint/2010/main" val="2705153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0">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AF96609B-C87E-4638-A7E3-C31E8F15EA61}" type="datetimeFigureOut">
              <a:rPr lang="en-US" smtClean="0"/>
              <a:t>6/27/2020</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02037D9-BDE3-431C-AB4F-B515776A5B9D}" type="slidenum">
              <a:rPr lang="en-US" smtClean="0"/>
              <a:t>‹#›</a:t>
            </a:fld>
            <a:endParaRPr lang="en-US"/>
          </a:p>
        </p:txBody>
      </p:sp>
    </p:spTree>
    <p:extLst>
      <p:ext uri="{BB962C8B-B14F-4D97-AF65-F5344CB8AC3E}">
        <p14:creationId xmlns:p14="http://schemas.microsoft.com/office/powerpoint/2010/main" val="296863239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48"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763A1-6595-454B-AB64-A57131EC3C18}"/>
              </a:ext>
            </a:extLst>
          </p:cNvPr>
          <p:cNvSpPr>
            <a:spLocks noGrp="1"/>
          </p:cNvSpPr>
          <p:nvPr>
            <p:ph type="ctrTitle"/>
          </p:nvPr>
        </p:nvSpPr>
        <p:spPr/>
        <p:txBody>
          <a:bodyPr/>
          <a:lstStyle/>
          <a:p>
            <a:r>
              <a:rPr lang="en-US" b="1" dirty="0"/>
              <a:t>Kleene’s Theorem Part III </a:t>
            </a:r>
          </a:p>
        </p:txBody>
      </p:sp>
      <p:sp>
        <p:nvSpPr>
          <p:cNvPr id="3" name="Subtitle 2">
            <a:extLst>
              <a:ext uri="{FF2B5EF4-FFF2-40B4-BE49-F238E27FC236}">
                <a16:creationId xmlns:a16="http://schemas.microsoft.com/office/drawing/2014/main" id="{E3691017-62B5-4166-8129-B6F07D10C1A9}"/>
              </a:ext>
            </a:extLst>
          </p:cNvPr>
          <p:cNvSpPr>
            <a:spLocks noGrp="1"/>
          </p:cNvSpPr>
          <p:nvPr>
            <p:ph type="subTitle" idx="1"/>
          </p:nvPr>
        </p:nvSpPr>
        <p:spPr/>
        <p:txBody>
          <a:bodyPr>
            <a:normAutofit/>
          </a:bodyPr>
          <a:lstStyle/>
          <a:p>
            <a:r>
              <a:rPr lang="en-US" sz="2000" b="1" dirty="0"/>
              <a:t>BSCS</a:t>
            </a:r>
          </a:p>
          <a:p>
            <a:r>
              <a:rPr lang="en-US" sz="2000" b="1" dirty="0"/>
              <a:t>BSSE</a:t>
            </a:r>
          </a:p>
        </p:txBody>
      </p:sp>
    </p:spTree>
    <p:extLst>
      <p:ext uri="{BB962C8B-B14F-4D97-AF65-F5344CB8AC3E}">
        <p14:creationId xmlns:p14="http://schemas.microsoft.com/office/powerpoint/2010/main" val="716893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FA7312-F0F7-4D96-AF0C-26C96BA88F0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4" b="47373"/>
          <a:stretch/>
        </p:blipFill>
        <p:spPr>
          <a:xfrm>
            <a:off x="869852" y="2282482"/>
            <a:ext cx="10452295" cy="4790049"/>
          </a:xfrm>
        </p:spPr>
      </p:pic>
      <p:pic>
        <p:nvPicPr>
          <p:cNvPr id="7" name="Picture 6">
            <a:extLst>
              <a:ext uri="{FF2B5EF4-FFF2-40B4-BE49-F238E27FC236}">
                <a16:creationId xmlns:a16="http://schemas.microsoft.com/office/drawing/2014/main" id="{F6D0628F-7DA8-4EB4-84D7-807E4E3702D0}"/>
              </a:ext>
            </a:extLst>
          </p:cNvPr>
          <p:cNvPicPr>
            <a:picLocks noChangeAspect="1"/>
          </p:cNvPicPr>
          <p:nvPr/>
        </p:nvPicPr>
        <p:blipFill rotWithShape="1">
          <a:blip r:embed="rId3"/>
          <a:srcRect l="7134" t="17214" r="15654" b="54259"/>
          <a:stretch/>
        </p:blipFill>
        <p:spPr>
          <a:xfrm>
            <a:off x="407963" y="327073"/>
            <a:ext cx="11521440" cy="1955409"/>
          </a:xfrm>
          <a:prstGeom prst="rect">
            <a:avLst/>
          </a:prstGeom>
        </p:spPr>
      </p:pic>
    </p:spTree>
    <p:extLst>
      <p:ext uri="{BB962C8B-B14F-4D97-AF65-F5344CB8AC3E}">
        <p14:creationId xmlns:p14="http://schemas.microsoft.com/office/powerpoint/2010/main" val="177951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a:extLst>
              <a:ext uri="{FF2B5EF4-FFF2-40B4-BE49-F238E27FC236}">
                <a16:creationId xmlns:a16="http://schemas.microsoft.com/office/drawing/2014/main" id="{3568B21A-EDED-49B8-B5FA-7D3AB22CC46B}"/>
              </a:ext>
            </a:extLst>
          </p:cNvPr>
          <p:cNvSpPr>
            <a:spLocks noGrp="1" noChangeArrowheads="1"/>
          </p:cNvSpPr>
          <p:nvPr>
            <p:ph type="title"/>
          </p:nvPr>
        </p:nvSpPr>
        <p:spPr>
          <a:xfrm>
            <a:off x="685801" y="609601"/>
            <a:ext cx="10131425" cy="965982"/>
          </a:xfrm>
        </p:spPr>
        <p:txBody>
          <a:bodyPr/>
          <a:lstStyle/>
          <a:p>
            <a:pPr eaLnBrk="1" hangingPunct="1">
              <a:defRPr/>
            </a:pPr>
            <a:r>
              <a:rPr lang="en-US" b="1" dirty="0"/>
              <a:t>Example continued … </a:t>
            </a:r>
          </a:p>
        </p:txBody>
      </p:sp>
      <p:sp>
        <p:nvSpPr>
          <p:cNvPr id="799747" name="Rectangle 3">
            <a:extLst>
              <a:ext uri="{FF2B5EF4-FFF2-40B4-BE49-F238E27FC236}">
                <a16:creationId xmlns:a16="http://schemas.microsoft.com/office/drawing/2014/main" id="{353625CD-71B7-4F7B-A757-CCA4718E0D53}"/>
              </a:ext>
            </a:extLst>
          </p:cNvPr>
          <p:cNvSpPr>
            <a:spLocks noGrp="1" noChangeArrowheads="1"/>
          </p:cNvSpPr>
          <p:nvPr>
            <p:ph idx="1"/>
          </p:nvPr>
        </p:nvSpPr>
        <p:spPr>
          <a:xfrm>
            <a:off x="2057400" y="5444196"/>
            <a:ext cx="8229600" cy="1223889"/>
          </a:xfrm>
        </p:spPr>
        <p:txBody>
          <a:bodyPr/>
          <a:lstStyle/>
          <a:p>
            <a:pPr eaLnBrk="1" hangingPunct="1">
              <a:defRPr/>
            </a:pPr>
            <a:r>
              <a:rPr lang="en-US" sz="2800" b="1" dirty="0">
                <a:solidFill>
                  <a:schemeClr val="tx1"/>
                </a:solidFill>
              </a:rPr>
              <a:t>RE</a:t>
            </a:r>
            <a:r>
              <a:rPr lang="en-US" sz="2800" dirty="0">
                <a:solidFill>
                  <a:schemeClr val="tx1"/>
                </a:solidFill>
              </a:rPr>
              <a:t> corresponding to the above FA may be</a:t>
            </a:r>
          </a:p>
          <a:p>
            <a:pPr eaLnBrk="1" hangingPunct="1">
              <a:buFont typeface="Wingdings" panose="05000000000000000000" pitchFamily="2" charset="2"/>
              <a:buNone/>
              <a:defRPr/>
            </a:pPr>
            <a:r>
              <a:rPr lang="en-US" sz="2800" dirty="0">
                <a:solidFill>
                  <a:schemeClr val="tx1"/>
                </a:solidFill>
              </a:rPr>
              <a:t>	</a:t>
            </a:r>
            <a:r>
              <a:rPr lang="en-US" sz="2800" b="1" dirty="0">
                <a:solidFill>
                  <a:schemeClr val="tx2"/>
                </a:solidFill>
              </a:rPr>
              <a:t>	r</a:t>
            </a:r>
            <a:r>
              <a:rPr lang="en-US" sz="2800" b="1" baseline="-25000" dirty="0">
                <a:solidFill>
                  <a:schemeClr val="tx2"/>
                </a:solidFill>
              </a:rPr>
              <a:t>1</a:t>
            </a:r>
            <a:r>
              <a:rPr lang="en-US" sz="2800" b="1" dirty="0">
                <a:solidFill>
                  <a:schemeClr val="tx2"/>
                </a:solidFill>
              </a:rPr>
              <a:t>+r</a:t>
            </a:r>
            <a:r>
              <a:rPr lang="en-US" sz="2800" b="1" baseline="-25000" dirty="0">
                <a:solidFill>
                  <a:schemeClr val="tx2"/>
                </a:solidFill>
              </a:rPr>
              <a:t>2</a:t>
            </a:r>
            <a:r>
              <a:rPr lang="en-US" sz="2800" b="1" dirty="0">
                <a:solidFill>
                  <a:schemeClr val="tx2"/>
                </a:solidFill>
              </a:rPr>
              <a:t> = (</a:t>
            </a:r>
            <a:r>
              <a:rPr lang="en-US" sz="2800" b="1" dirty="0" err="1">
                <a:solidFill>
                  <a:schemeClr val="tx2"/>
                </a:solidFill>
              </a:rPr>
              <a:t>a+b</a:t>
            </a:r>
            <a:r>
              <a:rPr lang="en-US" sz="2800" b="1" dirty="0">
                <a:solidFill>
                  <a:schemeClr val="tx2"/>
                </a:solidFill>
              </a:rPr>
              <a:t>)*b + (</a:t>
            </a:r>
            <a:r>
              <a:rPr lang="en-US" sz="2800" b="1" dirty="0" err="1">
                <a:solidFill>
                  <a:schemeClr val="tx2"/>
                </a:solidFill>
              </a:rPr>
              <a:t>a+b</a:t>
            </a:r>
            <a:r>
              <a:rPr lang="en-US" sz="2800" b="1" dirty="0">
                <a:solidFill>
                  <a:schemeClr val="tx2"/>
                </a:solidFill>
              </a:rPr>
              <a:t> )*aa(</a:t>
            </a:r>
            <a:r>
              <a:rPr lang="en-US" sz="2800" b="1" dirty="0" err="1">
                <a:solidFill>
                  <a:schemeClr val="tx2"/>
                </a:solidFill>
              </a:rPr>
              <a:t>a+b</a:t>
            </a:r>
            <a:r>
              <a:rPr lang="en-US" sz="2800" b="1" dirty="0">
                <a:solidFill>
                  <a:schemeClr val="tx2"/>
                </a:solidFill>
              </a:rPr>
              <a:t> )* </a:t>
            </a:r>
          </a:p>
        </p:txBody>
      </p:sp>
      <p:pic>
        <p:nvPicPr>
          <p:cNvPr id="23556" name="Picture 4">
            <a:extLst>
              <a:ext uri="{FF2B5EF4-FFF2-40B4-BE49-F238E27FC236}">
                <a16:creationId xmlns:a16="http://schemas.microsoft.com/office/drawing/2014/main" id="{420CC238-CCC6-45B7-9937-FA43ABE33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466" y="2059855"/>
            <a:ext cx="922723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9747">
                                            <p:txEl>
                                              <p:pRg st="1" end="1"/>
                                            </p:txEl>
                                          </p:spTgt>
                                        </p:tgtEl>
                                        <p:attrNameLst>
                                          <p:attrName>style.visibility</p:attrName>
                                        </p:attrNameLst>
                                      </p:cBhvr>
                                      <p:to>
                                        <p:strVal val="visible"/>
                                      </p:to>
                                    </p:set>
                                    <p:animEffect transition="in" filter="blinds(horizontal)">
                                      <p:cBhvr>
                                        <p:cTn id="7" dur="500"/>
                                        <p:tgtEl>
                                          <p:spTgt spid="7997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E3D0-AC95-4025-9E50-AB0B3BFB37AA}"/>
              </a:ext>
            </a:extLst>
          </p:cNvPr>
          <p:cNvSpPr>
            <a:spLocks noGrp="1"/>
          </p:cNvSpPr>
          <p:nvPr>
            <p:ph type="title"/>
          </p:nvPr>
        </p:nvSpPr>
        <p:spPr/>
        <p:txBody>
          <a:bodyPr/>
          <a:lstStyle/>
          <a:p>
            <a:r>
              <a:rPr lang="en-US" b="1" u="sng" dirty="0"/>
              <a:t>Concatenation of two FAs:</a:t>
            </a:r>
            <a:endParaRPr lang="en-US" dirty="0"/>
          </a:p>
        </p:txBody>
      </p:sp>
      <p:pic>
        <p:nvPicPr>
          <p:cNvPr id="4" name="Content Placeholder 3">
            <a:extLst>
              <a:ext uri="{FF2B5EF4-FFF2-40B4-BE49-F238E27FC236}">
                <a16:creationId xmlns:a16="http://schemas.microsoft.com/office/drawing/2014/main" id="{A06A8D5E-3B45-4F9E-BDD4-6E08B90BB34A}"/>
              </a:ext>
            </a:extLst>
          </p:cNvPr>
          <p:cNvPicPr>
            <a:picLocks noGrp="1" noChangeAspect="1"/>
          </p:cNvPicPr>
          <p:nvPr>
            <p:ph idx="1"/>
          </p:nvPr>
        </p:nvPicPr>
        <p:blipFill rotWithShape="1">
          <a:blip r:embed="rId2"/>
          <a:srcRect l="4491" t="49843" r="24259" b="24507"/>
          <a:stretch/>
        </p:blipFill>
        <p:spPr>
          <a:xfrm>
            <a:off x="576776" y="2644727"/>
            <a:ext cx="10832122" cy="2363372"/>
          </a:xfrm>
          <a:prstGeom prst="rect">
            <a:avLst/>
          </a:prstGeom>
        </p:spPr>
      </p:pic>
    </p:spTree>
    <p:extLst>
      <p:ext uri="{BB962C8B-B14F-4D97-AF65-F5344CB8AC3E}">
        <p14:creationId xmlns:p14="http://schemas.microsoft.com/office/powerpoint/2010/main" val="2750149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D580-4CDE-49CB-A0AE-349424AF6495}"/>
              </a:ext>
            </a:extLst>
          </p:cNvPr>
          <p:cNvSpPr>
            <a:spLocks noGrp="1"/>
          </p:cNvSpPr>
          <p:nvPr>
            <p:ph type="title"/>
          </p:nvPr>
        </p:nvSpPr>
        <p:spPr>
          <a:xfrm>
            <a:off x="1154953" y="689317"/>
            <a:ext cx="8761413" cy="991315"/>
          </a:xfrm>
        </p:spPr>
        <p:txBody>
          <a:bodyPr/>
          <a:lstStyle/>
          <a:p>
            <a:r>
              <a:rPr lang="en-US" b="1" dirty="0"/>
              <a:t>Concatenation of two  FAs Continued … </a:t>
            </a:r>
          </a:p>
        </p:txBody>
      </p:sp>
      <p:sp>
        <p:nvSpPr>
          <p:cNvPr id="3" name="Content Placeholder 2">
            <a:extLst>
              <a:ext uri="{FF2B5EF4-FFF2-40B4-BE49-F238E27FC236}">
                <a16:creationId xmlns:a16="http://schemas.microsoft.com/office/drawing/2014/main" id="{A6DE2FA4-C6F4-4760-BA46-E120D7D495B6}"/>
              </a:ext>
            </a:extLst>
          </p:cNvPr>
          <p:cNvSpPr>
            <a:spLocks noGrp="1"/>
          </p:cNvSpPr>
          <p:nvPr>
            <p:ph idx="1"/>
          </p:nvPr>
        </p:nvSpPr>
        <p:spPr>
          <a:xfrm>
            <a:off x="1154955" y="2603500"/>
            <a:ext cx="9860048" cy="3909842"/>
          </a:xfrm>
        </p:spPr>
        <p:txBody>
          <a:bodyPr/>
          <a:lstStyle/>
          <a:p>
            <a:r>
              <a:rPr lang="en-US" sz="2400" dirty="0">
                <a:solidFill>
                  <a:schemeClr val="tx1"/>
                </a:solidFill>
              </a:rPr>
              <a:t>Let FA</a:t>
            </a:r>
            <a:r>
              <a:rPr lang="en-US" sz="2400" baseline="-25000" dirty="0">
                <a:solidFill>
                  <a:schemeClr val="tx1"/>
                </a:solidFill>
              </a:rPr>
              <a:t>3</a:t>
            </a:r>
            <a:r>
              <a:rPr lang="en-US" sz="2400" dirty="0">
                <a:solidFill>
                  <a:schemeClr val="tx1"/>
                </a:solidFill>
              </a:rPr>
              <a:t> be an FA corresponding to r</a:t>
            </a:r>
            <a:r>
              <a:rPr lang="en-US" sz="2400" baseline="-25000" dirty="0">
                <a:solidFill>
                  <a:schemeClr val="tx1"/>
                </a:solidFill>
              </a:rPr>
              <a:t>1</a:t>
            </a:r>
            <a:r>
              <a:rPr lang="en-US" sz="2400" dirty="0">
                <a:solidFill>
                  <a:schemeClr val="tx1"/>
                </a:solidFill>
              </a:rPr>
              <a:t>r</a:t>
            </a:r>
            <a:r>
              <a:rPr lang="en-US" sz="2400" baseline="-25000" dirty="0">
                <a:solidFill>
                  <a:schemeClr val="tx1"/>
                </a:solidFill>
              </a:rPr>
              <a:t>2 </a:t>
            </a:r>
            <a:r>
              <a:rPr lang="en-US" sz="2400" dirty="0">
                <a:solidFill>
                  <a:schemeClr val="tx1"/>
                </a:solidFill>
              </a:rPr>
              <a:t>, then the initial state of FA</a:t>
            </a:r>
            <a:r>
              <a:rPr lang="en-US" sz="2400" baseline="-25000" dirty="0">
                <a:solidFill>
                  <a:schemeClr val="tx1"/>
                </a:solidFill>
              </a:rPr>
              <a:t>3</a:t>
            </a:r>
            <a:r>
              <a:rPr lang="en-US" sz="2400" dirty="0">
                <a:solidFill>
                  <a:schemeClr val="tx1"/>
                </a:solidFill>
              </a:rPr>
              <a:t> must correspond to the initial state of FA</a:t>
            </a:r>
            <a:r>
              <a:rPr lang="en-US" sz="2400" baseline="-25000" dirty="0">
                <a:solidFill>
                  <a:schemeClr val="tx1"/>
                </a:solidFill>
              </a:rPr>
              <a:t>1</a:t>
            </a:r>
            <a:r>
              <a:rPr lang="en-US" sz="2400" dirty="0">
                <a:solidFill>
                  <a:schemeClr val="tx1"/>
                </a:solidFill>
              </a:rPr>
              <a:t> and the final state of FA</a:t>
            </a:r>
            <a:r>
              <a:rPr lang="en-US" sz="2400" baseline="-25000" dirty="0">
                <a:solidFill>
                  <a:schemeClr val="tx1"/>
                </a:solidFill>
              </a:rPr>
              <a:t>3</a:t>
            </a:r>
            <a:r>
              <a:rPr lang="en-US" sz="2400" dirty="0">
                <a:solidFill>
                  <a:schemeClr val="tx1"/>
                </a:solidFill>
              </a:rPr>
              <a:t> must correspond to the final state of FA</a:t>
            </a:r>
            <a:r>
              <a:rPr lang="en-US" sz="2400" baseline="-25000" dirty="0">
                <a:solidFill>
                  <a:schemeClr val="tx1"/>
                </a:solidFill>
              </a:rPr>
              <a:t>2</a:t>
            </a:r>
            <a:r>
              <a:rPr lang="en-US" sz="2400" dirty="0">
                <a:solidFill>
                  <a:schemeClr val="tx1"/>
                </a:solidFill>
              </a:rPr>
              <a:t> . Since the language corresponding to r</a:t>
            </a:r>
            <a:r>
              <a:rPr lang="en-US" sz="2400" baseline="-25000" dirty="0">
                <a:solidFill>
                  <a:schemeClr val="tx1"/>
                </a:solidFill>
              </a:rPr>
              <a:t>1</a:t>
            </a:r>
            <a:r>
              <a:rPr lang="en-US" sz="2400" dirty="0">
                <a:solidFill>
                  <a:schemeClr val="tx1"/>
                </a:solidFill>
              </a:rPr>
              <a:t>r</a:t>
            </a:r>
            <a:r>
              <a:rPr lang="en-US" sz="2400" baseline="-25000" dirty="0">
                <a:solidFill>
                  <a:schemeClr val="tx1"/>
                </a:solidFill>
              </a:rPr>
              <a:t>2 </a:t>
            </a:r>
            <a:r>
              <a:rPr lang="en-US" sz="2400" dirty="0">
                <a:solidFill>
                  <a:schemeClr val="tx1"/>
                </a:solidFill>
              </a:rPr>
              <a:t>is the concatenation of corresponding languages L</a:t>
            </a:r>
            <a:r>
              <a:rPr lang="en-US" sz="2400" baseline="-25000" dirty="0">
                <a:solidFill>
                  <a:schemeClr val="tx1"/>
                </a:solidFill>
              </a:rPr>
              <a:t>1</a:t>
            </a:r>
            <a:r>
              <a:rPr lang="en-US" sz="2400" dirty="0">
                <a:solidFill>
                  <a:schemeClr val="tx1"/>
                </a:solidFill>
              </a:rPr>
              <a:t> and L</a:t>
            </a:r>
            <a:r>
              <a:rPr lang="en-US" sz="2400" baseline="-25000" dirty="0">
                <a:solidFill>
                  <a:schemeClr val="tx1"/>
                </a:solidFill>
              </a:rPr>
              <a:t>2</a:t>
            </a:r>
            <a:r>
              <a:rPr lang="en-US" sz="2400" dirty="0">
                <a:solidFill>
                  <a:schemeClr val="tx1"/>
                </a:solidFill>
              </a:rPr>
              <a:t> , consists of the strings obtained, concatenating the strings of L</a:t>
            </a:r>
            <a:r>
              <a:rPr lang="en-US" sz="2400" baseline="-25000" dirty="0">
                <a:solidFill>
                  <a:schemeClr val="tx1"/>
                </a:solidFill>
              </a:rPr>
              <a:t>1</a:t>
            </a:r>
            <a:r>
              <a:rPr lang="en-US" sz="2400" dirty="0">
                <a:solidFill>
                  <a:schemeClr val="tx1"/>
                </a:solidFill>
              </a:rPr>
              <a:t> to those of L</a:t>
            </a:r>
            <a:r>
              <a:rPr lang="en-US" sz="2400" baseline="-25000" dirty="0">
                <a:solidFill>
                  <a:schemeClr val="tx1"/>
                </a:solidFill>
              </a:rPr>
              <a:t>2</a:t>
            </a:r>
            <a:r>
              <a:rPr lang="en-US" sz="2400" dirty="0">
                <a:solidFill>
                  <a:schemeClr val="tx1"/>
                </a:solidFill>
              </a:rPr>
              <a:t> , therefore</a:t>
            </a:r>
            <a:r>
              <a:rPr lang="en-US" sz="2400" b="1" i="1" dirty="0">
                <a:solidFill>
                  <a:schemeClr val="tx1"/>
                </a:solidFill>
              </a:rPr>
              <a:t> </a:t>
            </a:r>
            <a:r>
              <a:rPr lang="en-US" sz="2400" b="1" i="1" u="sng" dirty="0">
                <a:solidFill>
                  <a:schemeClr val="tx1"/>
                </a:solidFill>
              </a:rPr>
              <a:t>the moment a final state of first FA is entered, the possibility of the initial state of second FA will be included as well.</a:t>
            </a:r>
            <a:r>
              <a:rPr lang="en-US" sz="2400" b="1" u="sng" dirty="0">
                <a:solidFill>
                  <a:schemeClr val="tx1"/>
                </a:solidFill>
              </a:rPr>
              <a:t> </a:t>
            </a:r>
          </a:p>
          <a:p>
            <a:endParaRPr lang="en-US" dirty="0"/>
          </a:p>
        </p:txBody>
      </p:sp>
    </p:spTree>
    <p:extLst>
      <p:ext uri="{BB962C8B-B14F-4D97-AF65-F5344CB8AC3E}">
        <p14:creationId xmlns:p14="http://schemas.microsoft.com/office/powerpoint/2010/main" val="219207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F31B-1377-4C79-9B29-FDC90452519C}"/>
              </a:ext>
            </a:extLst>
          </p:cNvPr>
          <p:cNvSpPr>
            <a:spLocks noGrp="1"/>
          </p:cNvSpPr>
          <p:nvPr>
            <p:ph type="title"/>
          </p:nvPr>
        </p:nvSpPr>
        <p:spPr/>
        <p:txBody>
          <a:bodyPr/>
          <a:lstStyle/>
          <a:p>
            <a:r>
              <a:rPr lang="en-US" b="1" dirty="0"/>
              <a:t>Concatenation of two  FAs Continued … </a:t>
            </a:r>
          </a:p>
        </p:txBody>
      </p:sp>
      <p:sp>
        <p:nvSpPr>
          <p:cNvPr id="3" name="Content Placeholder 2">
            <a:extLst>
              <a:ext uri="{FF2B5EF4-FFF2-40B4-BE49-F238E27FC236}">
                <a16:creationId xmlns:a16="http://schemas.microsoft.com/office/drawing/2014/main" id="{33A7A8E0-7871-4057-89E1-833CF95A7489}"/>
              </a:ext>
            </a:extLst>
          </p:cNvPr>
          <p:cNvSpPr>
            <a:spLocks noGrp="1"/>
          </p:cNvSpPr>
          <p:nvPr>
            <p:ph idx="1"/>
          </p:nvPr>
        </p:nvSpPr>
        <p:spPr>
          <a:xfrm>
            <a:off x="604911" y="2603500"/>
            <a:ext cx="10522634" cy="3416300"/>
          </a:xfrm>
        </p:spPr>
        <p:txBody>
          <a:bodyPr/>
          <a:lstStyle/>
          <a:p>
            <a:r>
              <a:rPr lang="en-US" sz="2400" dirty="0"/>
              <a:t>Since, in general, FA</a:t>
            </a:r>
            <a:r>
              <a:rPr lang="en-US" sz="2400" baseline="-25000" dirty="0"/>
              <a:t>3</a:t>
            </a:r>
            <a:r>
              <a:rPr lang="en-US" sz="2400" dirty="0"/>
              <a:t> will be different from both FA</a:t>
            </a:r>
            <a:r>
              <a:rPr lang="en-US" sz="2400" baseline="-25000" dirty="0"/>
              <a:t>1</a:t>
            </a:r>
            <a:r>
              <a:rPr lang="en-US" sz="2400" dirty="0"/>
              <a:t> and FA</a:t>
            </a:r>
            <a:r>
              <a:rPr lang="en-US" sz="2400" baseline="-25000" dirty="0"/>
              <a:t>2</a:t>
            </a:r>
            <a:r>
              <a:rPr lang="en-US" sz="2400" dirty="0"/>
              <a:t> , so the labels of the states of FA</a:t>
            </a:r>
            <a:r>
              <a:rPr lang="en-US" sz="2400" baseline="-25000" dirty="0"/>
              <a:t>3</a:t>
            </a:r>
            <a:r>
              <a:rPr lang="en-US" sz="2400" dirty="0"/>
              <a:t> may be supposed to be z</a:t>
            </a:r>
            <a:r>
              <a:rPr lang="en-US" sz="2400" baseline="-25000" dirty="0"/>
              <a:t>1</a:t>
            </a:r>
            <a:r>
              <a:rPr lang="en-US" sz="2400" dirty="0"/>
              <a:t>,z</a:t>
            </a:r>
            <a:r>
              <a:rPr lang="en-US" sz="2400" baseline="-25000" dirty="0"/>
              <a:t>2</a:t>
            </a:r>
            <a:r>
              <a:rPr lang="en-US" sz="2400" dirty="0"/>
              <a:t>, z</a:t>
            </a:r>
            <a:r>
              <a:rPr lang="en-US" sz="2400" baseline="-25000" dirty="0"/>
              <a:t>3</a:t>
            </a:r>
            <a:r>
              <a:rPr lang="en-US" sz="2400" dirty="0"/>
              <a:t>, …, where z</a:t>
            </a:r>
            <a:r>
              <a:rPr lang="en-US" sz="2400" baseline="-25000" dirty="0"/>
              <a:t>1 </a:t>
            </a:r>
            <a:r>
              <a:rPr lang="en-US" sz="2400" dirty="0"/>
              <a:t>stands for the initial state. Since z</a:t>
            </a:r>
            <a:r>
              <a:rPr lang="en-US" sz="2400" baseline="-25000" dirty="0"/>
              <a:t>1 </a:t>
            </a:r>
            <a:r>
              <a:rPr lang="en-US" sz="2400" dirty="0"/>
              <a:t>corresponds to the states x</a:t>
            </a:r>
            <a:r>
              <a:rPr lang="en-US" sz="2400" baseline="-25000" dirty="0"/>
              <a:t>1</a:t>
            </a:r>
            <a:r>
              <a:rPr lang="en-US" sz="2400" dirty="0"/>
              <a:t> , so there will be two transitions separately for each letter read at z</a:t>
            </a:r>
            <a:r>
              <a:rPr lang="en-US" sz="2400" baseline="-25000" dirty="0"/>
              <a:t>1 </a:t>
            </a:r>
            <a:r>
              <a:rPr lang="en-US" sz="2400" dirty="0"/>
              <a:t>. It will give two possibilities of states which correspond to either z</a:t>
            </a:r>
            <a:r>
              <a:rPr lang="en-US" sz="2400" baseline="-25000" dirty="0"/>
              <a:t>1 </a:t>
            </a:r>
            <a:r>
              <a:rPr lang="en-US" sz="2400" dirty="0"/>
              <a:t>or different from z</a:t>
            </a:r>
            <a:r>
              <a:rPr lang="en-US" sz="2400" baseline="-25000" dirty="0"/>
              <a:t>1 </a:t>
            </a:r>
            <a:r>
              <a:rPr lang="en-US" sz="2400" dirty="0"/>
              <a:t>. This process may be expressed in the following transition table for all possible states of FA</a:t>
            </a:r>
            <a:r>
              <a:rPr lang="en-US" sz="2400" baseline="-25000" dirty="0"/>
              <a:t>3 .</a:t>
            </a:r>
            <a:endParaRPr lang="en-US" sz="2400" dirty="0"/>
          </a:p>
          <a:p>
            <a:endParaRPr lang="en-US" dirty="0"/>
          </a:p>
        </p:txBody>
      </p:sp>
    </p:spTree>
    <p:extLst>
      <p:ext uri="{BB962C8B-B14F-4D97-AF65-F5344CB8AC3E}">
        <p14:creationId xmlns:p14="http://schemas.microsoft.com/office/powerpoint/2010/main" val="1046409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4E94-13F8-46F4-80B2-7AE4FBC977E7}"/>
              </a:ext>
            </a:extLst>
          </p:cNvPr>
          <p:cNvSpPr>
            <a:spLocks noGrp="1"/>
          </p:cNvSpPr>
          <p:nvPr>
            <p:ph type="title"/>
          </p:nvPr>
        </p:nvSpPr>
        <p:spPr/>
        <p:txBody>
          <a:bodyPr/>
          <a:lstStyle/>
          <a:p>
            <a:r>
              <a:rPr lang="en-US" b="1" dirty="0"/>
              <a:t>Example</a:t>
            </a:r>
          </a:p>
        </p:txBody>
      </p:sp>
      <p:sp>
        <p:nvSpPr>
          <p:cNvPr id="3" name="Content Placeholder 2">
            <a:extLst>
              <a:ext uri="{FF2B5EF4-FFF2-40B4-BE49-F238E27FC236}">
                <a16:creationId xmlns:a16="http://schemas.microsoft.com/office/drawing/2014/main" id="{B57ADA9E-121C-49D9-BE20-67C21DF50500}"/>
              </a:ext>
            </a:extLst>
          </p:cNvPr>
          <p:cNvSpPr>
            <a:spLocks noGrp="1"/>
          </p:cNvSpPr>
          <p:nvPr>
            <p:ph idx="1"/>
          </p:nvPr>
        </p:nvSpPr>
        <p:spPr>
          <a:xfrm>
            <a:off x="1154953" y="2391508"/>
            <a:ext cx="9972592" cy="4466491"/>
          </a:xfrm>
        </p:spPr>
        <p:txBody>
          <a:bodyPr/>
          <a:lstStyle/>
          <a:p>
            <a:pPr marL="0" indent="0">
              <a:buNone/>
            </a:pPr>
            <a:r>
              <a:rPr lang="en-US" sz="2000" b="1" dirty="0"/>
              <a:t>Let r</a:t>
            </a:r>
            <a:r>
              <a:rPr lang="en-US" sz="2000" b="1" baseline="-25000" dirty="0"/>
              <a:t>1</a:t>
            </a:r>
            <a:r>
              <a:rPr lang="en-US" sz="2000" b="1" dirty="0"/>
              <a:t> = (</a:t>
            </a:r>
            <a:r>
              <a:rPr lang="en-US" sz="2000" b="1" dirty="0" err="1"/>
              <a:t>a+b</a:t>
            </a:r>
            <a:r>
              <a:rPr lang="en-US" sz="2000" b="1" dirty="0"/>
              <a:t>)*aa(</a:t>
            </a:r>
            <a:r>
              <a:rPr lang="en-US" sz="2000" b="1" dirty="0" err="1"/>
              <a:t>a+b</a:t>
            </a:r>
            <a:r>
              <a:rPr lang="en-US" sz="2000" b="1" dirty="0"/>
              <a:t>)* defines L</a:t>
            </a:r>
            <a:r>
              <a:rPr lang="en-US" sz="2000" b="1" baseline="-25000" dirty="0"/>
              <a:t>1</a:t>
            </a:r>
            <a:r>
              <a:rPr lang="en-US" sz="2000" b="1" dirty="0"/>
              <a:t> and the FA</a:t>
            </a:r>
            <a:r>
              <a:rPr lang="en-US" sz="2000" b="1" baseline="-25000" dirty="0"/>
              <a:t>1</a:t>
            </a:r>
            <a:r>
              <a:rPr lang="en-US" sz="2000" b="1" dirty="0"/>
              <a:t> be </a:t>
            </a:r>
          </a:p>
          <a:p>
            <a:pPr marL="0" indent="0">
              <a:buNone/>
            </a:pPr>
            <a:r>
              <a:rPr lang="en-US" dirty="0"/>
              <a:t> </a:t>
            </a:r>
          </a:p>
          <a:p>
            <a:endParaRPr lang="en-US" dirty="0"/>
          </a:p>
          <a:p>
            <a:endParaRPr lang="en-US" dirty="0"/>
          </a:p>
          <a:p>
            <a:endParaRPr lang="en-US" dirty="0"/>
          </a:p>
          <a:p>
            <a:r>
              <a:rPr lang="en-US" sz="2000" b="1" dirty="0"/>
              <a:t>r</a:t>
            </a:r>
            <a:r>
              <a:rPr lang="en-US" sz="2000" b="1" baseline="-25000" dirty="0"/>
              <a:t>2</a:t>
            </a:r>
            <a:r>
              <a:rPr lang="en-US" sz="2000" b="1" dirty="0"/>
              <a:t> =(</a:t>
            </a:r>
            <a:r>
              <a:rPr lang="en-US" sz="2000" b="1" dirty="0" err="1"/>
              <a:t>a+b</a:t>
            </a:r>
            <a:r>
              <a:rPr lang="en-US" sz="2000" b="1" dirty="0"/>
              <a:t>)*b defines L</a:t>
            </a:r>
            <a:r>
              <a:rPr lang="en-US" sz="2000" b="1" baseline="-25000" dirty="0"/>
              <a:t>2</a:t>
            </a:r>
            <a:r>
              <a:rPr lang="en-US" sz="2000" b="1" dirty="0"/>
              <a:t> and FA</a:t>
            </a:r>
            <a:r>
              <a:rPr lang="en-US" sz="2000" b="1" baseline="-25000" dirty="0"/>
              <a:t>2</a:t>
            </a:r>
            <a:r>
              <a:rPr lang="en-US" sz="2000" b="1" dirty="0"/>
              <a:t> be </a:t>
            </a:r>
          </a:p>
          <a:p>
            <a:endParaRPr lang="en-US" sz="2000" dirty="0"/>
          </a:p>
          <a:p>
            <a:endParaRPr lang="en-US" sz="2000" dirty="0"/>
          </a:p>
          <a:p>
            <a:endParaRPr lang="en-US" dirty="0"/>
          </a:p>
        </p:txBody>
      </p:sp>
      <p:pic>
        <p:nvPicPr>
          <p:cNvPr id="7" name="Picture 6">
            <a:extLst>
              <a:ext uri="{FF2B5EF4-FFF2-40B4-BE49-F238E27FC236}">
                <a16:creationId xmlns:a16="http://schemas.microsoft.com/office/drawing/2014/main" id="{23D5BD1A-C277-4E3E-84E1-A1431A81A2CF}"/>
              </a:ext>
            </a:extLst>
          </p:cNvPr>
          <p:cNvPicPr>
            <a:picLocks noChangeAspect="1"/>
          </p:cNvPicPr>
          <p:nvPr/>
        </p:nvPicPr>
        <p:blipFill rotWithShape="1">
          <a:blip r:embed="rId2"/>
          <a:srcRect l="8731" t="22756" r="50000" b="54084"/>
          <a:stretch/>
        </p:blipFill>
        <p:spPr>
          <a:xfrm>
            <a:off x="3488788" y="2710728"/>
            <a:ext cx="7315199" cy="1587500"/>
          </a:xfrm>
          <a:prstGeom prst="rect">
            <a:avLst/>
          </a:prstGeom>
        </p:spPr>
      </p:pic>
      <p:pic>
        <p:nvPicPr>
          <p:cNvPr id="8" name="Picture 7">
            <a:extLst>
              <a:ext uri="{FF2B5EF4-FFF2-40B4-BE49-F238E27FC236}">
                <a16:creationId xmlns:a16="http://schemas.microsoft.com/office/drawing/2014/main" id="{62C7A186-43BE-4060-9E07-58F1D1369F45}"/>
              </a:ext>
            </a:extLst>
          </p:cNvPr>
          <p:cNvPicPr>
            <a:picLocks noChangeAspect="1"/>
          </p:cNvPicPr>
          <p:nvPr/>
        </p:nvPicPr>
        <p:blipFill rotWithShape="1">
          <a:blip r:embed="rId2"/>
          <a:srcRect l="52154" t="19337" r="20269" b="52001"/>
          <a:stretch/>
        </p:blipFill>
        <p:spPr>
          <a:xfrm>
            <a:off x="5613009" y="4783014"/>
            <a:ext cx="6049107" cy="1918969"/>
          </a:xfrm>
          <a:prstGeom prst="rect">
            <a:avLst/>
          </a:prstGeom>
        </p:spPr>
      </p:pic>
    </p:spTree>
    <p:extLst>
      <p:ext uri="{BB962C8B-B14F-4D97-AF65-F5344CB8AC3E}">
        <p14:creationId xmlns:p14="http://schemas.microsoft.com/office/powerpoint/2010/main" val="3070670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558CCA-1147-4DBD-B1ED-CC7561DF65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444" b="14378"/>
          <a:stretch/>
        </p:blipFill>
        <p:spPr>
          <a:xfrm>
            <a:off x="745588" y="2391508"/>
            <a:ext cx="10578904" cy="4318781"/>
          </a:xfrm>
        </p:spPr>
      </p:pic>
      <p:pic>
        <p:nvPicPr>
          <p:cNvPr id="6" name="Picture 5">
            <a:extLst>
              <a:ext uri="{FF2B5EF4-FFF2-40B4-BE49-F238E27FC236}">
                <a16:creationId xmlns:a16="http://schemas.microsoft.com/office/drawing/2014/main" id="{7A5C6F19-00F9-4F93-9C98-5A20EF46D401}"/>
              </a:ext>
            </a:extLst>
          </p:cNvPr>
          <p:cNvPicPr>
            <a:picLocks noChangeAspect="1"/>
          </p:cNvPicPr>
          <p:nvPr/>
        </p:nvPicPr>
        <p:blipFill rotWithShape="1">
          <a:blip r:embed="rId3"/>
          <a:srcRect l="7134" t="17214" r="15654" b="54259"/>
          <a:stretch/>
        </p:blipFill>
        <p:spPr>
          <a:xfrm>
            <a:off x="407963" y="327073"/>
            <a:ext cx="11521440" cy="1955409"/>
          </a:xfrm>
          <a:prstGeom prst="rect">
            <a:avLst/>
          </a:prstGeom>
        </p:spPr>
      </p:pic>
    </p:spTree>
    <p:extLst>
      <p:ext uri="{BB962C8B-B14F-4D97-AF65-F5344CB8AC3E}">
        <p14:creationId xmlns:p14="http://schemas.microsoft.com/office/powerpoint/2010/main" val="4049364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98EF2-C4AF-4617-8CFC-7CDEACDFB651}"/>
              </a:ext>
            </a:extLst>
          </p:cNvPr>
          <p:cNvSpPr>
            <a:spLocks noGrp="1"/>
          </p:cNvSpPr>
          <p:nvPr>
            <p:ph type="title"/>
          </p:nvPr>
        </p:nvSpPr>
        <p:spPr/>
        <p:txBody>
          <a:bodyPr/>
          <a:lstStyle/>
          <a:p>
            <a:r>
              <a:rPr lang="en-US" b="1" dirty="0"/>
              <a:t>Example continued … </a:t>
            </a:r>
            <a:endParaRPr lang="en-US" dirty="0"/>
          </a:p>
        </p:txBody>
      </p:sp>
      <p:pic>
        <p:nvPicPr>
          <p:cNvPr id="7" name="Content Placeholder 6">
            <a:extLst>
              <a:ext uri="{FF2B5EF4-FFF2-40B4-BE49-F238E27FC236}">
                <a16:creationId xmlns:a16="http://schemas.microsoft.com/office/drawing/2014/main" id="{B94017D9-C21C-48FD-8184-6BBE327172D2}"/>
              </a:ext>
            </a:extLst>
          </p:cNvPr>
          <p:cNvPicPr>
            <a:picLocks noGrp="1" noChangeAspect="1"/>
          </p:cNvPicPr>
          <p:nvPr>
            <p:ph idx="1"/>
          </p:nvPr>
        </p:nvPicPr>
        <p:blipFill rotWithShape="1">
          <a:blip r:embed="rId2"/>
          <a:srcRect l="10977" t="47738" r="20726" b="27967"/>
          <a:stretch/>
        </p:blipFill>
        <p:spPr>
          <a:xfrm>
            <a:off x="759655" y="2827606"/>
            <a:ext cx="10972800" cy="3056726"/>
          </a:xfrm>
          <a:prstGeom prst="rect">
            <a:avLst/>
          </a:prstGeom>
        </p:spPr>
      </p:pic>
    </p:spTree>
    <p:extLst>
      <p:ext uri="{BB962C8B-B14F-4D97-AF65-F5344CB8AC3E}">
        <p14:creationId xmlns:p14="http://schemas.microsoft.com/office/powerpoint/2010/main" val="1124756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FF3DBE-6C7D-434F-AA5E-D73CDB879554}"/>
              </a:ext>
            </a:extLst>
          </p:cNvPr>
          <p:cNvPicPr>
            <a:picLocks noGrp="1" noChangeAspect="1"/>
          </p:cNvPicPr>
          <p:nvPr>
            <p:ph idx="1"/>
          </p:nvPr>
        </p:nvPicPr>
        <p:blipFill rotWithShape="1">
          <a:blip r:embed="rId2"/>
          <a:srcRect l="5299" t="17788" r="9181" b="7462"/>
          <a:stretch/>
        </p:blipFill>
        <p:spPr>
          <a:xfrm>
            <a:off x="337624" y="1519311"/>
            <a:ext cx="11296357" cy="5148775"/>
          </a:xfrm>
          <a:prstGeom prst="rect">
            <a:avLst/>
          </a:prstGeom>
        </p:spPr>
      </p:pic>
    </p:spTree>
    <p:extLst>
      <p:ext uri="{BB962C8B-B14F-4D97-AF65-F5344CB8AC3E}">
        <p14:creationId xmlns:p14="http://schemas.microsoft.com/office/powerpoint/2010/main" val="230132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91701B-822D-4550-B79E-20C6BABE235E}"/>
              </a:ext>
            </a:extLst>
          </p:cNvPr>
          <p:cNvPicPr>
            <a:picLocks noGrp="1" noChangeAspect="1"/>
          </p:cNvPicPr>
          <p:nvPr>
            <p:ph idx="1"/>
          </p:nvPr>
        </p:nvPicPr>
        <p:blipFill rotWithShape="1">
          <a:blip r:embed="rId2"/>
          <a:srcRect l="9357" t="34973" r="7529" b="32908"/>
          <a:stretch/>
        </p:blipFill>
        <p:spPr>
          <a:xfrm>
            <a:off x="393895" y="2588456"/>
            <a:ext cx="11141613" cy="3488788"/>
          </a:xfrm>
          <a:prstGeom prst="rect">
            <a:avLst/>
          </a:prstGeom>
        </p:spPr>
      </p:pic>
    </p:spTree>
    <p:extLst>
      <p:ext uri="{BB962C8B-B14F-4D97-AF65-F5344CB8AC3E}">
        <p14:creationId xmlns:p14="http://schemas.microsoft.com/office/powerpoint/2010/main" val="302360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a:extLst>
              <a:ext uri="{FF2B5EF4-FFF2-40B4-BE49-F238E27FC236}">
                <a16:creationId xmlns:a16="http://schemas.microsoft.com/office/drawing/2014/main" id="{6ACAEC1D-C051-4D18-AC6B-DCA88D68615A}"/>
              </a:ext>
            </a:extLst>
          </p:cNvPr>
          <p:cNvSpPr>
            <a:spLocks noGrp="1" noChangeArrowheads="1"/>
          </p:cNvSpPr>
          <p:nvPr>
            <p:ph type="title"/>
          </p:nvPr>
        </p:nvSpPr>
        <p:spPr/>
        <p:txBody>
          <a:bodyPr/>
          <a:lstStyle/>
          <a:p>
            <a:pPr eaLnBrk="1" hangingPunct="1">
              <a:defRPr/>
            </a:pPr>
            <a:r>
              <a:rPr lang="en-US" b="1" dirty="0"/>
              <a:t>Kleene’s Theorem Part III </a:t>
            </a:r>
          </a:p>
        </p:txBody>
      </p:sp>
      <p:sp>
        <p:nvSpPr>
          <p:cNvPr id="779267" name="Rectangle 3">
            <a:extLst>
              <a:ext uri="{FF2B5EF4-FFF2-40B4-BE49-F238E27FC236}">
                <a16:creationId xmlns:a16="http://schemas.microsoft.com/office/drawing/2014/main" id="{4C2E2E13-87C2-4775-B3E6-9D815C676D76}"/>
              </a:ext>
            </a:extLst>
          </p:cNvPr>
          <p:cNvSpPr>
            <a:spLocks noGrp="1" noChangeArrowheads="1"/>
          </p:cNvSpPr>
          <p:nvPr>
            <p:ph idx="1"/>
          </p:nvPr>
        </p:nvSpPr>
        <p:spPr>
          <a:xfrm>
            <a:off x="1154955" y="2603499"/>
            <a:ext cx="10056996" cy="3853571"/>
          </a:xfrm>
        </p:spPr>
        <p:txBody>
          <a:bodyPr>
            <a:normAutofit/>
          </a:bodyPr>
          <a:lstStyle/>
          <a:p>
            <a:pPr eaLnBrk="1" hangingPunct="1">
              <a:defRPr/>
            </a:pPr>
            <a:r>
              <a:rPr lang="en-US" sz="2800" b="1" u="sng" dirty="0"/>
              <a:t>Statement:</a:t>
            </a:r>
            <a:r>
              <a:rPr lang="en-US" sz="2800" dirty="0"/>
              <a:t> </a:t>
            </a:r>
          </a:p>
          <a:p>
            <a:pPr eaLnBrk="1" hangingPunct="1">
              <a:defRPr/>
            </a:pPr>
            <a:r>
              <a:rPr lang="en-US" sz="2800" b="1" i="1" dirty="0">
                <a:solidFill>
                  <a:schemeClr val="tx2"/>
                </a:solidFill>
              </a:rPr>
              <a:t>If the language can be expressed by a RE then there exists an FA accepting the language. </a:t>
            </a:r>
          </a:p>
          <a:p>
            <a:pPr eaLnBrk="1" hangingPunct="1">
              <a:defRPr/>
            </a:pPr>
            <a:r>
              <a:rPr lang="en-US" sz="2800" dirty="0">
                <a:solidFill>
                  <a:schemeClr val="tx2"/>
                </a:solidFill>
              </a:rPr>
              <a:t>(A) </a:t>
            </a:r>
            <a:r>
              <a:rPr lang="en-US" sz="2800" dirty="0"/>
              <a:t>As the regular expression is obtained applying </a:t>
            </a:r>
            <a:r>
              <a:rPr lang="en-US" sz="2800" dirty="0">
                <a:solidFill>
                  <a:schemeClr val="tx2"/>
                </a:solidFill>
              </a:rPr>
              <a:t>addition, concatenation </a:t>
            </a:r>
            <a:r>
              <a:rPr lang="en-US" sz="2800" dirty="0"/>
              <a:t>and </a:t>
            </a:r>
            <a:r>
              <a:rPr lang="en-US" sz="2800" dirty="0">
                <a:solidFill>
                  <a:schemeClr val="tx2"/>
                </a:solidFill>
              </a:rPr>
              <a:t>closure </a:t>
            </a:r>
            <a:r>
              <a:rPr lang="en-US" sz="2800" dirty="0"/>
              <a:t>on the letters of an alphabet and the </a:t>
            </a:r>
            <a:r>
              <a:rPr lang="en-US" sz="2800" dirty="0">
                <a:solidFill>
                  <a:schemeClr val="tx2"/>
                </a:solidFill>
              </a:rPr>
              <a:t>Null </a:t>
            </a:r>
            <a:r>
              <a:rPr lang="en-US" sz="2800" dirty="0"/>
              <a:t>string, so while building the RE, sometimes, the corresponding FA may be built easily, as shown in the following examples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EF98-D639-4D90-8BD5-2C656FA28CE0}"/>
              </a:ext>
            </a:extLst>
          </p:cNvPr>
          <p:cNvSpPr>
            <a:spLocks noGrp="1"/>
          </p:cNvSpPr>
          <p:nvPr>
            <p:ph type="title"/>
          </p:nvPr>
        </p:nvSpPr>
        <p:spPr/>
        <p:txBody>
          <a:bodyPr/>
          <a:lstStyle/>
          <a:p>
            <a:r>
              <a:rPr lang="en-US" b="1" u="sng" dirty="0"/>
              <a:t>(</a:t>
            </a:r>
            <a:r>
              <a:rPr lang="en-US" b="1" u="sng" dirty="0">
                <a:solidFill>
                  <a:srgbClr val="FFFF99"/>
                </a:solidFill>
              </a:rPr>
              <a:t>Closure of an FA</a:t>
            </a:r>
            <a:r>
              <a:rPr lang="en-US" b="1" u="sng" dirty="0"/>
              <a:t>)</a:t>
            </a:r>
            <a:endParaRPr lang="en-US" dirty="0"/>
          </a:p>
        </p:txBody>
      </p:sp>
      <p:pic>
        <p:nvPicPr>
          <p:cNvPr id="4" name="Content Placeholder 3">
            <a:extLst>
              <a:ext uri="{FF2B5EF4-FFF2-40B4-BE49-F238E27FC236}">
                <a16:creationId xmlns:a16="http://schemas.microsoft.com/office/drawing/2014/main" id="{53960623-0AAE-4D88-B13C-11AEFB47FBCE}"/>
              </a:ext>
            </a:extLst>
          </p:cNvPr>
          <p:cNvPicPr>
            <a:picLocks noGrp="1" noChangeAspect="1"/>
          </p:cNvPicPr>
          <p:nvPr>
            <p:ph idx="1"/>
          </p:nvPr>
        </p:nvPicPr>
        <p:blipFill rotWithShape="1">
          <a:blip r:embed="rId2"/>
          <a:srcRect l="3568" t="39502" r="24199" b="32085"/>
          <a:stretch/>
        </p:blipFill>
        <p:spPr>
          <a:xfrm>
            <a:off x="1392702" y="3137095"/>
            <a:ext cx="10410091" cy="3348111"/>
          </a:xfrm>
          <a:prstGeom prst="rect">
            <a:avLst/>
          </a:prstGeom>
        </p:spPr>
      </p:pic>
    </p:spTree>
    <p:extLst>
      <p:ext uri="{BB962C8B-B14F-4D97-AF65-F5344CB8AC3E}">
        <p14:creationId xmlns:p14="http://schemas.microsoft.com/office/powerpoint/2010/main" val="4165045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78F4-E601-4F05-8D8E-689D28C8859D}"/>
              </a:ext>
            </a:extLst>
          </p:cNvPr>
          <p:cNvSpPr>
            <a:spLocks noGrp="1"/>
          </p:cNvSpPr>
          <p:nvPr>
            <p:ph type="title"/>
          </p:nvPr>
        </p:nvSpPr>
        <p:spPr/>
        <p:txBody>
          <a:bodyPr/>
          <a:lstStyle/>
          <a:p>
            <a:r>
              <a:rPr lang="en-US" b="1" u="sng" dirty="0">
                <a:solidFill>
                  <a:srgbClr val="FFFF99"/>
                </a:solidFill>
              </a:rPr>
              <a:t>Closure of an FA</a:t>
            </a:r>
            <a:endParaRPr lang="en-US" dirty="0"/>
          </a:p>
        </p:txBody>
      </p:sp>
      <p:sp>
        <p:nvSpPr>
          <p:cNvPr id="3" name="Content Placeholder 2">
            <a:extLst>
              <a:ext uri="{FF2B5EF4-FFF2-40B4-BE49-F238E27FC236}">
                <a16:creationId xmlns:a16="http://schemas.microsoft.com/office/drawing/2014/main" id="{062AF791-52FB-40AE-A9ED-B96D5B0CA41F}"/>
              </a:ext>
            </a:extLst>
          </p:cNvPr>
          <p:cNvSpPr>
            <a:spLocks noGrp="1"/>
          </p:cNvSpPr>
          <p:nvPr>
            <p:ph idx="1"/>
          </p:nvPr>
        </p:nvSpPr>
        <p:spPr>
          <a:xfrm>
            <a:off x="787791" y="2377440"/>
            <a:ext cx="10592972" cy="4093698"/>
          </a:xfrm>
        </p:spPr>
        <p:txBody>
          <a:bodyPr>
            <a:normAutofit/>
          </a:bodyPr>
          <a:lstStyle/>
          <a:p>
            <a:pPr>
              <a:defRPr/>
            </a:pPr>
            <a:r>
              <a:rPr lang="en-US" sz="2000" dirty="0"/>
              <a:t>Building an FA corresponding to r*, using the FA corresponding to r. 	</a:t>
            </a:r>
          </a:p>
          <a:p>
            <a:pPr>
              <a:defRPr/>
            </a:pPr>
            <a:r>
              <a:rPr lang="en-US" sz="2000" dirty="0"/>
              <a:t>It is to be noted that if the given FA already accepts the language expressed by the closure of certain RE, then the given FA is the required FA. However the method, in other cases, can be developed considering the following example. </a:t>
            </a:r>
          </a:p>
          <a:p>
            <a:pPr>
              <a:defRPr/>
            </a:pPr>
            <a:r>
              <a:rPr lang="en-US" sz="2000" dirty="0"/>
              <a:t>Closure of an FA, is same as concatenation of an FA with itself, except  that the initial state of the required FA is  a final state as well.</a:t>
            </a:r>
          </a:p>
          <a:p>
            <a:pPr>
              <a:defRPr/>
            </a:pPr>
            <a:r>
              <a:rPr lang="en-US" sz="2000" dirty="0"/>
              <a:t>Here the initial state of given FA, corresponds to the initial state of required FA and a non final state of the required FA as well. Means initial state of given FA will correspond to two sates in required FA.</a:t>
            </a:r>
          </a:p>
          <a:p>
            <a:endParaRPr lang="en-US" dirty="0"/>
          </a:p>
        </p:txBody>
      </p:sp>
    </p:spTree>
    <p:extLst>
      <p:ext uri="{BB962C8B-B14F-4D97-AF65-F5344CB8AC3E}">
        <p14:creationId xmlns:p14="http://schemas.microsoft.com/office/powerpoint/2010/main" val="2961740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63AEE70-9284-4382-B8B6-C777290B83C6}"/>
              </a:ext>
            </a:extLst>
          </p:cNvPr>
          <p:cNvPicPr>
            <a:picLocks noGrp="1"/>
          </p:cNvPicPr>
          <p:nvPr>
            <p:ph idx="1"/>
          </p:nvPr>
        </p:nvPicPr>
        <p:blipFill rotWithShape="1">
          <a:blip r:embed="rId2"/>
          <a:srcRect l="1" r="35096" b="14766"/>
          <a:stretch/>
        </p:blipFill>
        <p:spPr bwMode="auto">
          <a:xfrm>
            <a:off x="956604" y="787791"/>
            <a:ext cx="10072468" cy="56692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1126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7143-526E-4085-8F01-C325B4946705}"/>
              </a:ext>
            </a:extLst>
          </p:cNvPr>
          <p:cNvSpPr>
            <a:spLocks noGrp="1"/>
          </p:cNvSpPr>
          <p:nvPr>
            <p:ph type="title"/>
          </p:nvPr>
        </p:nvSpPr>
        <p:spPr/>
        <p:txBody>
          <a:bodyPr/>
          <a:lstStyle/>
          <a:p>
            <a:r>
              <a:rPr lang="en-US" dirty="0"/>
              <a:t>Example</a:t>
            </a:r>
          </a:p>
        </p:txBody>
      </p:sp>
      <p:pic>
        <p:nvPicPr>
          <p:cNvPr id="6" name="Content Placeholder 5">
            <a:extLst>
              <a:ext uri="{FF2B5EF4-FFF2-40B4-BE49-F238E27FC236}">
                <a16:creationId xmlns:a16="http://schemas.microsoft.com/office/drawing/2014/main" id="{72E18308-8009-4887-B158-1FF265D830AE}"/>
              </a:ext>
            </a:extLst>
          </p:cNvPr>
          <p:cNvPicPr>
            <a:picLocks noGrp="1" noChangeAspect="1"/>
          </p:cNvPicPr>
          <p:nvPr>
            <p:ph idx="1"/>
          </p:nvPr>
        </p:nvPicPr>
        <p:blipFill rotWithShape="1">
          <a:blip r:embed="rId2"/>
          <a:srcRect l="12598" t="47327" r="26283" b="9024"/>
          <a:stretch/>
        </p:blipFill>
        <p:spPr>
          <a:xfrm>
            <a:off x="2757268" y="2250831"/>
            <a:ext cx="8553157" cy="3633501"/>
          </a:xfrm>
          <a:prstGeom prst="rect">
            <a:avLst/>
          </a:prstGeom>
        </p:spPr>
      </p:pic>
    </p:spTree>
    <p:extLst>
      <p:ext uri="{BB962C8B-B14F-4D97-AF65-F5344CB8AC3E}">
        <p14:creationId xmlns:p14="http://schemas.microsoft.com/office/powerpoint/2010/main" val="2326394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4EF1053C-BF6A-4C4D-9031-2E8EBE6C29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984" b="22639"/>
          <a:stretch/>
        </p:blipFill>
        <p:spPr>
          <a:xfrm>
            <a:off x="604910" y="2447778"/>
            <a:ext cx="11211951" cy="4410222"/>
          </a:xfrm>
        </p:spPr>
      </p:pic>
      <p:pic>
        <p:nvPicPr>
          <p:cNvPr id="6" name="Picture 5">
            <a:extLst>
              <a:ext uri="{FF2B5EF4-FFF2-40B4-BE49-F238E27FC236}">
                <a16:creationId xmlns:a16="http://schemas.microsoft.com/office/drawing/2014/main" id="{F88964C8-4E1E-405A-B48D-C2B1F288B034}"/>
              </a:ext>
            </a:extLst>
          </p:cNvPr>
          <p:cNvPicPr>
            <a:picLocks noChangeAspect="1"/>
          </p:cNvPicPr>
          <p:nvPr/>
        </p:nvPicPr>
        <p:blipFill>
          <a:blip r:embed="rId3"/>
          <a:stretch>
            <a:fillRect/>
          </a:stretch>
        </p:blipFill>
        <p:spPr>
          <a:xfrm>
            <a:off x="4478080" y="154745"/>
            <a:ext cx="7155902" cy="2391507"/>
          </a:xfrm>
          <a:prstGeom prst="rect">
            <a:avLst/>
          </a:prstGeom>
        </p:spPr>
      </p:pic>
    </p:spTree>
    <p:extLst>
      <p:ext uri="{BB962C8B-B14F-4D97-AF65-F5344CB8AC3E}">
        <p14:creationId xmlns:p14="http://schemas.microsoft.com/office/powerpoint/2010/main" val="1552342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rawing of a map&#10;&#10;Description automatically generated">
            <a:extLst>
              <a:ext uri="{FF2B5EF4-FFF2-40B4-BE49-F238E27FC236}">
                <a16:creationId xmlns:a16="http://schemas.microsoft.com/office/drawing/2014/main" id="{2150E920-8753-4AE7-98D5-2B8F5FE311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110" b="38393"/>
          <a:stretch/>
        </p:blipFill>
        <p:spPr>
          <a:xfrm>
            <a:off x="773723" y="2025749"/>
            <a:ext cx="11057205" cy="4670474"/>
          </a:xfrm>
        </p:spPr>
      </p:pic>
    </p:spTree>
    <p:extLst>
      <p:ext uri="{BB962C8B-B14F-4D97-AF65-F5344CB8AC3E}">
        <p14:creationId xmlns:p14="http://schemas.microsoft.com/office/powerpoint/2010/main" val="2479747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a:extLst>
              <a:ext uri="{FF2B5EF4-FFF2-40B4-BE49-F238E27FC236}">
                <a16:creationId xmlns:a16="http://schemas.microsoft.com/office/drawing/2014/main" id="{9FC77C24-50D1-45D2-BDB4-2A168C11A112}"/>
              </a:ext>
            </a:extLst>
          </p:cNvPr>
          <p:cNvSpPr>
            <a:spLocks noGrp="1" noChangeArrowheads="1"/>
          </p:cNvSpPr>
          <p:nvPr>
            <p:ph type="title"/>
          </p:nvPr>
        </p:nvSpPr>
        <p:spPr/>
        <p:txBody>
          <a:bodyPr/>
          <a:lstStyle/>
          <a:p>
            <a:pPr eaLnBrk="1" hangingPunct="1">
              <a:defRPr/>
            </a:pPr>
            <a:r>
              <a:rPr lang="en-US" dirty="0"/>
              <a:t>Example 2</a:t>
            </a:r>
          </a:p>
        </p:txBody>
      </p:sp>
      <p:sp>
        <p:nvSpPr>
          <p:cNvPr id="850947" name="Rectangle 3">
            <a:extLst>
              <a:ext uri="{FF2B5EF4-FFF2-40B4-BE49-F238E27FC236}">
                <a16:creationId xmlns:a16="http://schemas.microsoft.com/office/drawing/2014/main" id="{69B5A28E-9DF7-4590-9CCB-7E0FF365B3A7}"/>
              </a:ext>
            </a:extLst>
          </p:cNvPr>
          <p:cNvSpPr>
            <a:spLocks noGrp="1" noChangeArrowheads="1"/>
          </p:cNvSpPr>
          <p:nvPr>
            <p:ph idx="1"/>
          </p:nvPr>
        </p:nvSpPr>
        <p:spPr>
          <a:xfrm>
            <a:off x="829995" y="1981199"/>
            <a:ext cx="10719580" cy="4658751"/>
          </a:xfrm>
        </p:spPr>
        <p:txBody>
          <a:bodyPr>
            <a:normAutofit lnSpcReduction="10000"/>
          </a:bodyPr>
          <a:lstStyle/>
          <a:p>
            <a:pPr eaLnBrk="1" hangingPunct="1">
              <a:defRPr/>
            </a:pPr>
            <a:endParaRPr lang="en-US" sz="2800" dirty="0"/>
          </a:p>
          <a:p>
            <a:pPr eaLnBrk="1" hangingPunct="1">
              <a:defRPr/>
            </a:pPr>
            <a:r>
              <a:rPr lang="en-US" sz="2800" dirty="0"/>
              <a:t>Let </a:t>
            </a:r>
            <a:r>
              <a:rPr lang="en-US" sz="2800" dirty="0">
                <a:solidFill>
                  <a:srgbClr val="FFFF99"/>
                </a:solidFill>
              </a:rPr>
              <a:t>r</a:t>
            </a:r>
            <a:r>
              <a:rPr lang="en-US" sz="2800" dirty="0"/>
              <a:t>=(</a:t>
            </a:r>
            <a:r>
              <a:rPr lang="en-US" sz="2800" dirty="0" err="1"/>
              <a:t>a+b</a:t>
            </a:r>
            <a:r>
              <a:rPr lang="en-US" sz="2800" dirty="0"/>
              <a:t>)*b and the corresponding FA  be </a:t>
            </a:r>
          </a:p>
          <a:p>
            <a:pPr eaLnBrk="1" hangingPunct="1">
              <a:defRPr/>
            </a:pPr>
            <a:endParaRPr lang="en-US" sz="2800" dirty="0"/>
          </a:p>
          <a:p>
            <a:pPr eaLnBrk="1" hangingPunct="1">
              <a:defRPr/>
            </a:pPr>
            <a:endParaRPr lang="en-US" sz="2800" dirty="0"/>
          </a:p>
          <a:p>
            <a:pPr eaLnBrk="1" hangingPunct="1">
              <a:buFont typeface="Wingdings" panose="05000000000000000000" pitchFamily="2" charset="2"/>
              <a:buNone/>
              <a:defRPr/>
            </a:pPr>
            <a:endParaRPr lang="en-US" sz="2800" dirty="0"/>
          </a:p>
          <a:p>
            <a:pPr eaLnBrk="1" hangingPunct="1">
              <a:buFont typeface="Wingdings" panose="05000000000000000000" pitchFamily="2" charset="2"/>
              <a:buNone/>
              <a:defRPr/>
            </a:pPr>
            <a:endParaRPr lang="en-US" sz="2800" dirty="0"/>
          </a:p>
          <a:p>
            <a:pPr eaLnBrk="1" hangingPunct="1">
              <a:buFont typeface="Wingdings" panose="05000000000000000000" pitchFamily="2" charset="2"/>
              <a:buNone/>
              <a:defRPr/>
            </a:pPr>
            <a:endParaRPr lang="en-US" sz="2800" dirty="0"/>
          </a:p>
          <a:p>
            <a:pPr eaLnBrk="1" hangingPunct="1">
              <a:buFont typeface="Wingdings" panose="05000000000000000000" pitchFamily="2" charset="2"/>
              <a:buNone/>
              <a:defRPr/>
            </a:pPr>
            <a:r>
              <a:rPr lang="en-US" sz="2800" dirty="0"/>
              <a:t>then the FA corresponding to</a:t>
            </a:r>
            <a:r>
              <a:rPr lang="en-US" sz="2800" b="1" dirty="0"/>
              <a:t> </a:t>
            </a:r>
            <a:r>
              <a:rPr lang="en-US" sz="2800" dirty="0">
                <a:solidFill>
                  <a:schemeClr val="tx1"/>
                </a:solidFill>
              </a:rPr>
              <a:t>r*  </a:t>
            </a:r>
            <a:r>
              <a:rPr lang="en-US" sz="2800" dirty="0"/>
              <a:t>may be determined as under </a:t>
            </a:r>
          </a:p>
        </p:txBody>
      </p:sp>
      <p:pic>
        <p:nvPicPr>
          <p:cNvPr id="7172" name="Picture 4">
            <a:extLst>
              <a:ext uri="{FF2B5EF4-FFF2-40B4-BE49-F238E27FC236}">
                <a16:creationId xmlns:a16="http://schemas.microsoft.com/office/drawing/2014/main" id="{3576BCE6-F927-4095-854F-B2A731E72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203" y="3046829"/>
            <a:ext cx="56388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a:extLst>
              <a:ext uri="{FF2B5EF4-FFF2-40B4-BE49-F238E27FC236}">
                <a16:creationId xmlns:a16="http://schemas.microsoft.com/office/drawing/2014/main" id="{555CEC0B-1000-4174-8F71-22917A095F7D}"/>
              </a:ext>
            </a:extLst>
          </p:cNvPr>
          <p:cNvSpPr>
            <a:spLocks noGrp="1" noChangeArrowheads="1"/>
          </p:cNvSpPr>
          <p:nvPr>
            <p:ph type="title"/>
          </p:nvPr>
        </p:nvSpPr>
        <p:spPr/>
        <p:txBody>
          <a:bodyPr/>
          <a:lstStyle/>
          <a:p>
            <a:pPr eaLnBrk="1" hangingPunct="1">
              <a:defRPr/>
            </a:pPr>
            <a:r>
              <a:rPr lang="en-US"/>
              <a:t>Example continued … </a:t>
            </a:r>
          </a:p>
        </p:txBody>
      </p:sp>
      <p:graphicFrame>
        <p:nvGraphicFramePr>
          <p:cNvPr id="877610" name="Group 42">
            <a:extLst>
              <a:ext uri="{FF2B5EF4-FFF2-40B4-BE49-F238E27FC236}">
                <a16:creationId xmlns:a16="http://schemas.microsoft.com/office/drawing/2014/main" id="{F2AC1F52-6E8D-44B5-9E15-6C61985A8F54}"/>
              </a:ext>
            </a:extLst>
          </p:cNvPr>
          <p:cNvGraphicFramePr>
            <a:graphicFrameLocks noGrp="1"/>
          </p:cNvGraphicFramePr>
          <p:nvPr>
            <p:ph type="tbl" idx="1"/>
            <p:extLst>
              <p:ext uri="{D42A27DB-BD31-4B8C-83A1-F6EECF244321}">
                <p14:modId xmlns:p14="http://schemas.microsoft.com/office/powerpoint/2010/main" val="2648865787"/>
              </p:ext>
            </p:extLst>
          </p:nvPr>
        </p:nvGraphicFramePr>
        <p:xfrm>
          <a:off x="2133600" y="2461846"/>
          <a:ext cx="9556653" cy="2795960"/>
        </p:xfrm>
        <a:graphic>
          <a:graphicData uri="http://schemas.openxmlformats.org/drawingml/2006/table">
            <a:tbl>
              <a:tblPr/>
              <a:tblGrid>
                <a:gridCol w="3185551">
                  <a:extLst>
                    <a:ext uri="{9D8B030D-6E8A-4147-A177-3AD203B41FA5}">
                      <a16:colId xmlns:a16="http://schemas.microsoft.com/office/drawing/2014/main" val="20000"/>
                    </a:ext>
                  </a:extLst>
                </a:gridCol>
                <a:gridCol w="3185551">
                  <a:extLst>
                    <a:ext uri="{9D8B030D-6E8A-4147-A177-3AD203B41FA5}">
                      <a16:colId xmlns:a16="http://schemas.microsoft.com/office/drawing/2014/main" val="20001"/>
                    </a:ext>
                  </a:extLst>
                </a:gridCol>
                <a:gridCol w="3185551">
                  <a:extLst>
                    <a:ext uri="{9D8B030D-6E8A-4147-A177-3AD203B41FA5}">
                      <a16:colId xmlns:a16="http://schemas.microsoft.com/office/drawing/2014/main" val="20002"/>
                    </a:ext>
                  </a:extLst>
                </a:gridCol>
              </a:tblGrid>
              <a:tr h="362581">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Old states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New states after reading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19776">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600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1 </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 </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sym typeface="Symbol" pitchFamily="18" charset="2"/>
                        </a:rPr>
                        <a:t></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x</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1</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x</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1</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sym typeface="Symbol" pitchFamily="18" charset="2"/>
                        </a:rPr>
                        <a:t></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z</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2</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(x</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2</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x</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1</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sym typeface="Symbol" pitchFamily="18" charset="2"/>
                        </a:rPr>
                        <a:t></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z</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3</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600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Non-final z</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2</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sym typeface="Symbol" pitchFamily="18" charset="2"/>
                        </a:rPr>
                        <a:t></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x</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1</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x</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1</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sym typeface="Symbol" pitchFamily="18" charset="2"/>
                        </a:rPr>
                        <a:t></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z</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2</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(x</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2</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x</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1</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sym typeface="Symbol" pitchFamily="18" charset="2"/>
                        </a:rPr>
                        <a:t></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z</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600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3</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 </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sym typeface="Symbol" pitchFamily="18" charset="2"/>
                        </a:rPr>
                        <a:t></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(x</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2</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x</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1</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x</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1</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sym typeface="Symbol" pitchFamily="18" charset="2"/>
                        </a:rPr>
                        <a:t></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z</a:t>
                      </a:r>
                      <a:r>
                        <a:rPr kumimoji="0" lang="en-US" sz="2800" b="0" i="0" u="none" strike="noStrike" cap="none" normalizeH="0" baseline="-25000">
                          <a:ln>
                            <a:noFill/>
                          </a:ln>
                          <a:solidFill>
                            <a:schemeClr val="tx1"/>
                          </a:solidFill>
                          <a:effectLst>
                            <a:outerShdw blurRad="38100" dist="38100" dir="2700000" algn="tl">
                              <a:srgbClr val="000000"/>
                            </a:outerShdw>
                          </a:effectLst>
                          <a:latin typeface="Tahoma" pitchFamily="34" charset="0"/>
                        </a:rPr>
                        <a:t>2</a:t>
                      </a:r>
                      <a:r>
                        <a:rPr kumimoji="0" lang="en-US" sz="2800" b="0" i="0" u="none" strike="noStrike" cap="none" normalizeH="0" baseline="0">
                          <a:ln>
                            <a:noFill/>
                          </a:ln>
                          <a:solidFill>
                            <a:schemeClr val="tx1"/>
                          </a:solidFill>
                          <a:effectLst>
                            <a:outerShdw blurRad="38100" dist="38100" dir="2700000" algn="tl">
                              <a:srgbClr val="000000"/>
                            </a:outerShdw>
                          </a:effectLst>
                          <a:latin typeface="Tahoma"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(x</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2</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x</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1</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sym typeface="Symbol" pitchFamily="18" charset="2"/>
                        </a:rPr>
                        <a:t></a:t>
                      </a:r>
                      <a:r>
                        <a:rPr kumimoji="0" lang="en-US" sz="2800" b="0" i="0" u="none" strike="noStrike" cap="none" normalizeH="0" baseline="0" dirty="0">
                          <a:ln>
                            <a:noFill/>
                          </a:ln>
                          <a:solidFill>
                            <a:schemeClr val="tx1"/>
                          </a:solidFill>
                          <a:effectLst>
                            <a:outerShdw blurRad="38100" dist="38100" dir="2700000" algn="tl">
                              <a:srgbClr val="000000"/>
                            </a:outerShdw>
                          </a:effectLst>
                          <a:latin typeface="Tahoma" pitchFamily="34" charset="0"/>
                        </a:rPr>
                        <a:t> z</a:t>
                      </a:r>
                      <a:r>
                        <a:rPr kumimoji="0" lang="en-US" sz="2800" b="0" i="0" u="none" strike="noStrike" cap="none" normalizeH="0" baseline="-25000" dirty="0">
                          <a:ln>
                            <a:noFill/>
                          </a:ln>
                          <a:solidFill>
                            <a:schemeClr val="tx1"/>
                          </a:solidFill>
                          <a:effectLst>
                            <a:outerShdw blurRad="38100" dist="38100" dir="2700000" algn="tl">
                              <a:srgbClr val="000000"/>
                            </a:outerShdw>
                          </a:effectLst>
                          <a:latin typeface="Tahoma"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77590" name="Rectangle 22">
            <a:extLst>
              <a:ext uri="{FF2B5EF4-FFF2-40B4-BE49-F238E27FC236}">
                <a16:creationId xmlns:a16="http://schemas.microsoft.com/office/drawing/2014/main" id="{23E6E341-32A4-43CF-BC18-F60783AE5490}"/>
              </a:ext>
            </a:extLst>
          </p:cNvPr>
          <p:cNvSpPr>
            <a:spLocks noChangeArrowheads="1"/>
          </p:cNvSpPr>
          <p:nvPr/>
        </p:nvSpPr>
        <p:spPr bwMode="auto">
          <a:xfrm>
            <a:off x="1981200" y="5486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defTabSz="914400" fontAlgn="base">
              <a:spcBef>
                <a:spcPct val="20000"/>
              </a:spcBef>
              <a:spcAft>
                <a:spcPct val="0"/>
              </a:spcAft>
              <a:buClr>
                <a:srgbClr val="00CCFF"/>
              </a:buClr>
              <a:buSzPct val="65000"/>
              <a:buFont typeface="Wingdings" pitchFamily="2" charset="2"/>
              <a:buChar char="n"/>
              <a:defRPr/>
            </a:pPr>
            <a:r>
              <a:rPr lang="en-US" sz="2800" dirty="0">
                <a:latin typeface="Tahoma" panose="020B0604030504040204" pitchFamily="34" charset="0"/>
              </a:rPr>
              <a:t>The corresponding transition diagram may be as under </a:t>
            </a:r>
          </a:p>
        </p:txBody>
      </p:sp>
      <p:pic>
        <p:nvPicPr>
          <p:cNvPr id="5" name="Picture 4">
            <a:extLst>
              <a:ext uri="{FF2B5EF4-FFF2-40B4-BE49-F238E27FC236}">
                <a16:creationId xmlns:a16="http://schemas.microsoft.com/office/drawing/2014/main" id="{8E382601-FCCF-44CE-A6C8-E03B4944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8049"/>
            <a:ext cx="5638800" cy="220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a:extLst>
              <a:ext uri="{FF2B5EF4-FFF2-40B4-BE49-F238E27FC236}">
                <a16:creationId xmlns:a16="http://schemas.microsoft.com/office/drawing/2014/main" id="{3C723C5C-BD2C-4DA8-B10E-8EC6AAF60592}"/>
              </a:ext>
            </a:extLst>
          </p:cNvPr>
          <p:cNvSpPr>
            <a:spLocks noGrp="1" noChangeArrowheads="1"/>
          </p:cNvSpPr>
          <p:nvPr>
            <p:ph type="title"/>
          </p:nvPr>
        </p:nvSpPr>
        <p:spPr/>
        <p:txBody>
          <a:bodyPr/>
          <a:lstStyle/>
          <a:p>
            <a:pPr eaLnBrk="1" hangingPunct="1">
              <a:defRPr/>
            </a:pPr>
            <a:r>
              <a:rPr lang="en-US"/>
              <a:t>Example continued … </a:t>
            </a:r>
          </a:p>
        </p:txBody>
      </p:sp>
      <p:pic>
        <p:nvPicPr>
          <p:cNvPr id="13316" name="Picture 4">
            <a:extLst>
              <a:ext uri="{FF2B5EF4-FFF2-40B4-BE49-F238E27FC236}">
                <a16:creationId xmlns:a16="http://schemas.microsoft.com/office/drawing/2014/main" id="{338E3B05-5ED7-413C-AC77-4DF40401C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642" y="2589629"/>
            <a:ext cx="67384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D09151-72A0-4B16-8E13-D4C937172C17}"/>
              </a:ext>
            </a:extLst>
          </p:cNvPr>
          <p:cNvSpPr>
            <a:spLocks noGrp="1"/>
          </p:cNvSpPr>
          <p:nvPr>
            <p:ph idx="1"/>
          </p:nvPr>
        </p:nvSpPr>
        <p:spPr>
          <a:xfrm>
            <a:off x="422032" y="2603500"/>
            <a:ext cx="11183814" cy="4078654"/>
          </a:xfrm>
        </p:spPr>
        <p:txBody>
          <a:bodyPr>
            <a:normAutofit/>
          </a:bodyPr>
          <a:lstStyle/>
          <a:p>
            <a:endParaRPr lang="en-US" sz="2400" dirty="0">
              <a:latin typeface="Times New Roman" panose="02020603050405020304" pitchFamily="18" charset="0"/>
            </a:endParaRPr>
          </a:p>
          <a:p>
            <a:endParaRPr lang="en-US" sz="2400" dirty="0"/>
          </a:p>
        </p:txBody>
      </p:sp>
      <p:pic>
        <p:nvPicPr>
          <p:cNvPr id="4" name="Picture 3">
            <a:extLst>
              <a:ext uri="{FF2B5EF4-FFF2-40B4-BE49-F238E27FC236}">
                <a16:creationId xmlns:a16="http://schemas.microsoft.com/office/drawing/2014/main" id="{C0BFB4D4-710E-48F2-A72A-422ADBB6FDA0}"/>
              </a:ext>
            </a:extLst>
          </p:cNvPr>
          <p:cNvPicPr>
            <a:picLocks noChangeAspect="1"/>
          </p:cNvPicPr>
          <p:nvPr/>
        </p:nvPicPr>
        <p:blipFill rotWithShape="1">
          <a:blip r:embed="rId2"/>
          <a:srcRect l="4807" t="35145" r="25000" b="7432"/>
          <a:stretch/>
        </p:blipFill>
        <p:spPr>
          <a:xfrm>
            <a:off x="422032" y="2377439"/>
            <a:ext cx="10978471" cy="3967090"/>
          </a:xfrm>
          <a:prstGeom prst="rect">
            <a:avLst/>
          </a:prstGeom>
        </p:spPr>
      </p:pic>
    </p:spTree>
    <p:extLst>
      <p:ext uri="{BB962C8B-B14F-4D97-AF65-F5344CB8AC3E}">
        <p14:creationId xmlns:p14="http://schemas.microsoft.com/office/powerpoint/2010/main" val="189840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015021-C0B6-4F5D-BE45-2A4926446486}"/>
              </a:ext>
            </a:extLst>
          </p:cNvPr>
          <p:cNvPicPr>
            <a:picLocks noGrp="1" noChangeAspect="1"/>
          </p:cNvPicPr>
          <p:nvPr>
            <p:ph idx="1"/>
          </p:nvPr>
        </p:nvPicPr>
        <p:blipFill rotWithShape="1">
          <a:blip r:embed="rId2"/>
          <a:srcRect l="9588" t="18089" r="20957" b="48556"/>
          <a:stretch/>
        </p:blipFill>
        <p:spPr>
          <a:xfrm>
            <a:off x="1702191" y="3123028"/>
            <a:ext cx="9720776" cy="3193366"/>
          </a:xfrm>
          <a:prstGeom prst="rect">
            <a:avLst/>
          </a:prstGeom>
        </p:spPr>
      </p:pic>
    </p:spTree>
    <p:extLst>
      <p:ext uri="{BB962C8B-B14F-4D97-AF65-F5344CB8AC3E}">
        <p14:creationId xmlns:p14="http://schemas.microsoft.com/office/powerpoint/2010/main" val="3443532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01B1A260-8A72-4E08-82CC-DB3DB0A49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75" name="Rectangle 74">
              <a:extLst>
                <a:ext uri="{FF2B5EF4-FFF2-40B4-BE49-F238E27FC236}">
                  <a16:creationId xmlns:a16="http://schemas.microsoft.com/office/drawing/2014/main" id="{F5EE446B-EFB2-4F6A-AC6E-936E92DB5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Oval 75">
              <a:extLst>
                <a:ext uri="{FF2B5EF4-FFF2-40B4-BE49-F238E27FC236}">
                  <a16:creationId xmlns:a16="http://schemas.microsoft.com/office/drawing/2014/main" id="{3483BA79-FCF5-4852-AF0E-CA634727E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A2630BA5-8A74-4D0A-BB80-42BB6E2D0C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Oval 77">
              <a:extLst>
                <a:ext uri="{FF2B5EF4-FFF2-40B4-BE49-F238E27FC236}">
                  <a16:creationId xmlns:a16="http://schemas.microsoft.com/office/drawing/2014/main" id="{BD6109B2-DB31-43CB-950B-AB02BC17C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9" name="Oval 78">
              <a:extLst>
                <a:ext uri="{FF2B5EF4-FFF2-40B4-BE49-F238E27FC236}">
                  <a16:creationId xmlns:a16="http://schemas.microsoft.com/office/drawing/2014/main" id="{4F4C0381-B807-4F22-9362-4CF1EA4ED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0" name="Oval 79">
              <a:extLst>
                <a:ext uri="{FF2B5EF4-FFF2-40B4-BE49-F238E27FC236}">
                  <a16:creationId xmlns:a16="http://schemas.microsoft.com/office/drawing/2014/main" id="{32DC58E5-A2AB-4AF3-BFDC-51F45B859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5A82E722-60BE-4C4A-93FB-ED5C9D25F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2" name="Freeform 5">
              <a:extLst>
                <a:ext uri="{FF2B5EF4-FFF2-40B4-BE49-F238E27FC236}">
                  <a16:creationId xmlns:a16="http://schemas.microsoft.com/office/drawing/2014/main" id="{BD917B57-2D0B-49F7-99D0-3E0D11138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3" name="Freeform 5">
              <a:extLst>
                <a:ext uri="{FF2B5EF4-FFF2-40B4-BE49-F238E27FC236}">
                  <a16:creationId xmlns:a16="http://schemas.microsoft.com/office/drawing/2014/main" id="{ED29444E-A895-4493-BEBA-CBD61CF47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4" name="Freeform 5">
              <a:extLst>
                <a:ext uri="{FF2B5EF4-FFF2-40B4-BE49-F238E27FC236}">
                  <a16:creationId xmlns:a16="http://schemas.microsoft.com/office/drawing/2014/main" id="{9237B3E9-B2D7-4C20-930D-6FD74FFB5C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85410" name="Rectangle 2">
            <a:extLst>
              <a:ext uri="{FF2B5EF4-FFF2-40B4-BE49-F238E27FC236}">
                <a16:creationId xmlns:a16="http://schemas.microsoft.com/office/drawing/2014/main" id="{9C025470-3668-4B3A-A5CC-C0D453146F5D}"/>
              </a:ext>
            </a:extLst>
          </p:cNvPr>
          <p:cNvSpPr>
            <a:spLocks noGrp="1" noChangeArrowheads="1"/>
          </p:cNvSpPr>
          <p:nvPr>
            <p:ph type="title"/>
          </p:nvPr>
        </p:nvSpPr>
        <p:spPr>
          <a:xfrm>
            <a:off x="994087" y="1130603"/>
            <a:ext cx="3342442" cy="4596794"/>
          </a:xfrm>
        </p:spPr>
        <p:txBody>
          <a:bodyPr anchor="ctr">
            <a:normAutofit/>
          </a:bodyPr>
          <a:lstStyle/>
          <a:p>
            <a:pPr eaLnBrk="1" hangingPunct="1">
              <a:defRPr/>
            </a:pPr>
            <a:r>
              <a:rPr lang="en-US" sz="3200" b="1" dirty="0">
                <a:solidFill>
                  <a:srgbClr val="EBEBEB"/>
                </a:solidFill>
              </a:rPr>
              <a:t>Kleene’s Theorem Part III Continued</a:t>
            </a:r>
            <a:r>
              <a:rPr lang="en-US" sz="3200" dirty="0">
                <a:solidFill>
                  <a:srgbClr val="EBEBEB"/>
                </a:solidFill>
              </a:rPr>
              <a:t> … </a:t>
            </a:r>
          </a:p>
        </p:txBody>
      </p:sp>
      <p:sp>
        <p:nvSpPr>
          <p:cNvPr id="785411" name="Rectangle 3">
            <a:extLst>
              <a:ext uri="{FF2B5EF4-FFF2-40B4-BE49-F238E27FC236}">
                <a16:creationId xmlns:a16="http://schemas.microsoft.com/office/drawing/2014/main" id="{7C926B0D-9808-40FF-AC41-DB649809CDD0}"/>
              </a:ext>
            </a:extLst>
          </p:cNvPr>
          <p:cNvSpPr>
            <a:spLocks noGrp="1" noChangeArrowheads="1"/>
          </p:cNvSpPr>
          <p:nvPr>
            <p:ph idx="1"/>
          </p:nvPr>
        </p:nvSpPr>
        <p:spPr>
          <a:xfrm>
            <a:off x="5290077" y="437513"/>
            <a:ext cx="5502614" cy="5954325"/>
          </a:xfrm>
        </p:spPr>
        <p:txBody>
          <a:bodyPr anchor="ctr">
            <a:normAutofit/>
          </a:bodyPr>
          <a:lstStyle/>
          <a:p>
            <a:pPr eaLnBrk="1" hangingPunct="1">
              <a:defRPr/>
            </a:pPr>
            <a:r>
              <a:rPr lang="en-US" sz="2000"/>
              <a:t>(B) As, if r1 and r2 are regular expressions then their sum, concatenation and closure are also regular expressions, so an FA can be built for any regular expression if the methods can be developed for building the FAs corresponding to the sum, concatenation and closure of the regular expressions along with their FAs. These three methods are explained in the following discussions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C45A-A919-47BC-B086-04643AF22EBE}"/>
              </a:ext>
            </a:extLst>
          </p:cNvPr>
          <p:cNvSpPr>
            <a:spLocks noGrp="1"/>
          </p:cNvSpPr>
          <p:nvPr>
            <p:ph type="title"/>
          </p:nvPr>
        </p:nvSpPr>
        <p:spPr>
          <a:xfrm>
            <a:off x="1154953" y="678426"/>
            <a:ext cx="8761413" cy="1002206"/>
          </a:xfrm>
        </p:spPr>
        <p:txBody>
          <a:bodyPr/>
          <a:lstStyle/>
          <a:p>
            <a:r>
              <a:rPr lang="en-US" b="1" u="sng" dirty="0">
                <a:solidFill>
                  <a:srgbClr val="FFFF99"/>
                </a:solidFill>
              </a:rPr>
              <a:t>Union</a:t>
            </a:r>
            <a:r>
              <a:rPr lang="en-US" b="1" u="sng" dirty="0"/>
              <a:t> of two FAs:</a:t>
            </a:r>
            <a:r>
              <a:rPr lang="en-US" b="1" dirty="0"/>
              <a:t> </a:t>
            </a:r>
            <a:br>
              <a:rPr lang="en-US" b="1" dirty="0"/>
            </a:br>
            <a:endParaRPr lang="en-US" dirty="0"/>
          </a:p>
        </p:txBody>
      </p:sp>
      <p:pic>
        <p:nvPicPr>
          <p:cNvPr id="4" name="Picture 3">
            <a:extLst>
              <a:ext uri="{FF2B5EF4-FFF2-40B4-BE49-F238E27FC236}">
                <a16:creationId xmlns:a16="http://schemas.microsoft.com/office/drawing/2014/main" id="{6FFCA8AA-CB23-4AF2-9CC1-594319C46F7A}"/>
              </a:ext>
            </a:extLst>
          </p:cNvPr>
          <p:cNvPicPr>
            <a:picLocks noChangeAspect="1"/>
          </p:cNvPicPr>
          <p:nvPr/>
        </p:nvPicPr>
        <p:blipFill rotWithShape="1">
          <a:blip r:embed="rId2"/>
          <a:srcRect l="4476" t="58341" r="21129" b="16932"/>
          <a:stretch/>
        </p:blipFill>
        <p:spPr>
          <a:xfrm>
            <a:off x="427703" y="2654711"/>
            <a:ext cx="11120284" cy="3229622"/>
          </a:xfrm>
          <a:prstGeom prst="rect">
            <a:avLst/>
          </a:prstGeom>
        </p:spPr>
      </p:pic>
    </p:spTree>
    <p:extLst>
      <p:ext uri="{BB962C8B-B14F-4D97-AF65-F5344CB8AC3E}">
        <p14:creationId xmlns:p14="http://schemas.microsoft.com/office/powerpoint/2010/main" val="49831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4E94-13F8-46F4-80B2-7AE4FBC977E7}"/>
              </a:ext>
            </a:extLst>
          </p:cNvPr>
          <p:cNvSpPr>
            <a:spLocks noGrp="1"/>
          </p:cNvSpPr>
          <p:nvPr>
            <p:ph type="title"/>
          </p:nvPr>
        </p:nvSpPr>
        <p:spPr/>
        <p:txBody>
          <a:bodyPr/>
          <a:lstStyle/>
          <a:p>
            <a:r>
              <a:rPr lang="en-US" b="1" dirty="0"/>
              <a:t>Example</a:t>
            </a:r>
          </a:p>
        </p:txBody>
      </p:sp>
      <p:sp>
        <p:nvSpPr>
          <p:cNvPr id="3" name="Content Placeholder 2">
            <a:extLst>
              <a:ext uri="{FF2B5EF4-FFF2-40B4-BE49-F238E27FC236}">
                <a16:creationId xmlns:a16="http://schemas.microsoft.com/office/drawing/2014/main" id="{B57ADA9E-121C-49D9-BE20-67C21DF50500}"/>
              </a:ext>
            </a:extLst>
          </p:cNvPr>
          <p:cNvSpPr>
            <a:spLocks noGrp="1"/>
          </p:cNvSpPr>
          <p:nvPr>
            <p:ph idx="1"/>
          </p:nvPr>
        </p:nvSpPr>
        <p:spPr>
          <a:xfrm>
            <a:off x="1154953" y="2391508"/>
            <a:ext cx="9972592" cy="4466491"/>
          </a:xfrm>
        </p:spPr>
        <p:txBody>
          <a:bodyPr/>
          <a:lstStyle/>
          <a:p>
            <a:pPr marL="0" indent="0">
              <a:buNone/>
            </a:pPr>
            <a:r>
              <a:rPr lang="en-US" sz="2000" b="1" dirty="0"/>
              <a:t>Let r</a:t>
            </a:r>
            <a:r>
              <a:rPr lang="en-US" sz="2000" b="1" baseline="-25000" dirty="0"/>
              <a:t>1</a:t>
            </a:r>
            <a:r>
              <a:rPr lang="en-US" sz="2000" b="1" dirty="0"/>
              <a:t> = (</a:t>
            </a:r>
            <a:r>
              <a:rPr lang="en-US" sz="2000" b="1" dirty="0" err="1"/>
              <a:t>a+b</a:t>
            </a:r>
            <a:r>
              <a:rPr lang="en-US" sz="2000" b="1" dirty="0"/>
              <a:t>)*aa(</a:t>
            </a:r>
            <a:r>
              <a:rPr lang="en-US" sz="2000" b="1" dirty="0" err="1"/>
              <a:t>a+b</a:t>
            </a:r>
            <a:r>
              <a:rPr lang="en-US" sz="2000" b="1" dirty="0"/>
              <a:t>)* defines L</a:t>
            </a:r>
            <a:r>
              <a:rPr lang="en-US" sz="2000" b="1" baseline="-25000" dirty="0"/>
              <a:t>1</a:t>
            </a:r>
            <a:r>
              <a:rPr lang="en-US" sz="2000" b="1" dirty="0"/>
              <a:t> and the FA</a:t>
            </a:r>
            <a:r>
              <a:rPr lang="en-US" sz="2000" b="1" baseline="-25000" dirty="0"/>
              <a:t>1</a:t>
            </a:r>
            <a:r>
              <a:rPr lang="en-US" sz="2000" b="1" dirty="0"/>
              <a:t> be </a:t>
            </a:r>
          </a:p>
          <a:p>
            <a:pPr marL="0" indent="0">
              <a:buNone/>
            </a:pPr>
            <a:r>
              <a:rPr lang="en-US" dirty="0"/>
              <a:t> </a:t>
            </a:r>
          </a:p>
          <a:p>
            <a:endParaRPr lang="en-US" dirty="0"/>
          </a:p>
          <a:p>
            <a:endParaRPr lang="en-US" dirty="0"/>
          </a:p>
          <a:p>
            <a:endParaRPr lang="en-US" dirty="0"/>
          </a:p>
          <a:p>
            <a:r>
              <a:rPr lang="en-US" sz="2000" b="1" dirty="0"/>
              <a:t>r</a:t>
            </a:r>
            <a:r>
              <a:rPr lang="en-US" sz="2000" b="1" baseline="-25000" dirty="0"/>
              <a:t>2</a:t>
            </a:r>
            <a:r>
              <a:rPr lang="en-US" sz="2000" b="1" dirty="0"/>
              <a:t> =(</a:t>
            </a:r>
            <a:r>
              <a:rPr lang="en-US" sz="2000" b="1" dirty="0" err="1"/>
              <a:t>a+b</a:t>
            </a:r>
            <a:r>
              <a:rPr lang="en-US" sz="2000" b="1" dirty="0"/>
              <a:t>)*b defines L</a:t>
            </a:r>
            <a:r>
              <a:rPr lang="en-US" sz="2000" b="1" baseline="-25000" dirty="0"/>
              <a:t>2</a:t>
            </a:r>
            <a:r>
              <a:rPr lang="en-US" sz="2000" b="1" dirty="0"/>
              <a:t> and FA</a:t>
            </a:r>
            <a:r>
              <a:rPr lang="en-US" sz="2000" b="1" baseline="-25000" dirty="0"/>
              <a:t>2</a:t>
            </a:r>
            <a:r>
              <a:rPr lang="en-US" sz="2000" b="1" dirty="0"/>
              <a:t> be </a:t>
            </a:r>
          </a:p>
          <a:p>
            <a:endParaRPr lang="en-US" sz="2000" dirty="0"/>
          </a:p>
          <a:p>
            <a:endParaRPr lang="en-US" sz="2000" dirty="0"/>
          </a:p>
          <a:p>
            <a:endParaRPr lang="en-US" dirty="0"/>
          </a:p>
        </p:txBody>
      </p:sp>
      <p:pic>
        <p:nvPicPr>
          <p:cNvPr id="7" name="Picture 6">
            <a:extLst>
              <a:ext uri="{FF2B5EF4-FFF2-40B4-BE49-F238E27FC236}">
                <a16:creationId xmlns:a16="http://schemas.microsoft.com/office/drawing/2014/main" id="{23D5BD1A-C277-4E3E-84E1-A1431A81A2CF}"/>
              </a:ext>
            </a:extLst>
          </p:cNvPr>
          <p:cNvPicPr>
            <a:picLocks noChangeAspect="1"/>
          </p:cNvPicPr>
          <p:nvPr/>
        </p:nvPicPr>
        <p:blipFill rotWithShape="1">
          <a:blip r:embed="rId2"/>
          <a:srcRect l="8731" t="22756" r="50000" b="54084"/>
          <a:stretch/>
        </p:blipFill>
        <p:spPr>
          <a:xfrm>
            <a:off x="3488788" y="2710728"/>
            <a:ext cx="7315199" cy="1587500"/>
          </a:xfrm>
          <a:prstGeom prst="rect">
            <a:avLst/>
          </a:prstGeom>
        </p:spPr>
      </p:pic>
      <p:pic>
        <p:nvPicPr>
          <p:cNvPr id="8" name="Picture 7">
            <a:extLst>
              <a:ext uri="{FF2B5EF4-FFF2-40B4-BE49-F238E27FC236}">
                <a16:creationId xmlns:a16="http://schemas.microsoft.com/office/drawing/2014/main" id="{62C7A186-43BE-4060-9E07-58F1D1369F45}"/>
              </a:ext>
            </a:extLst>
          </p:cNvPr>
          <p:cNvPicPr>
            <a:picLocks noChangeAspect="1"/>
          </p:cNvPicPr>
          <p:nvPr/>
        </p:nvPicPr>
        <p:blipFill rotWithShape="1">
          <a:blip r:embed="rId2"/>
          <a:srcRect l="52154" t="19337" r="20269" b="52001"/>
          <a:stretch/>
        </p:blipFill>
        <p:spPr>
          <a:xfrm>
            <a:off x="5613009" y="4783014"/>
            <a:ext cx="6049107" cy="1918969"/>
          </a:xfrm>
          <a:prstGeom prst="rect">
            <a:avLst/>
          </a:prstGeom>
        </p:spPr>
      </p:pic>
    </p:spTree>
    <p:extLst>
      <p:ext uri="{BB962C8B-B14F-4D97-AF65-F5344CB8AC3E}">
        <p14:creationId xmlns:p14="http://schemas.microsoft.com/office/powerpoint/2010/main" val="280710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E71C-9D30-46CB-8F41-C58C7C4F8E8A}"/>
              </a:ext>
            </a:extLst>
          </p:cNvPr>
          <p:cNvSpPr>
            <a:spLocks noGrp="1"/>
          </p:cNvSpPr>
          <p:nvPr>
            <p:ph type="title"/>
          </p:nvPr>
        </p:nvSpPr>
        <p:spPr/>
        <p:txBody>
          <a:bodyPr/>
          <a:lstStyle/>
          <a:p>
            <a:r>
              <a:rPr lang="en-US" b="1" dirty="0"/>
              <a:t>Sum of two  FAs Continued</a:t>
            </a:r>
          </a:p>
        </p:txBody>
      </p:sp>
      <p:sp>
        <p:nvSpPr>
          <p:cNvPr id="3" name="Content Placeholder 2">
            <a:extLst>
              <a:ext uri="{FF2B5EF4-FFF2-40B4-BE49-F238E27FC236}">
                <a16:creationId xmlns:a16="http://schemas.microsoft.com/office/drawing/2014/main" id="{DCE57F13-DC21-4A07-AAD5-2E37B6D71A0D}"/>
              </a:ext>
            </a:extLst>
          </p:cNvPr>
          <p:cNvSpPr>
            <a:spLocks noGrp="1"/>
          </p:cNvSpPr>
          <p:nvPr>
            <p:ph idx="1"/>
          </p:nvPr>
        </p:nvSpPr>
        <p:spPr>
          <a:xfrm>
            <a:off x="379828" y="2603500"/>
            <a:ext cx="10916529" cy="3909842"/>
          </a:xfrm>
        </p:spPr>
        <p:txBody>
          <a:bodyPr/>
          <a:lstStyle/>
          <a:p>
            <a:pPr>
              <a:defRPr/>
            </a:pPr>
            <a:r>
              <a:rPr lang="en-US" sz="2800" dirty="0"/>
              <a:t>Let FA</a:t>
            </a:r>
            <a:r>
              <a:rPr lang="en-US" sz="2800" baseline="-25000" dirty="0"/>
              <a:t>3</a:t>
            </a:r>
            <a:r>
              <a:rPr lang="en-US" sz="2800" dirty="0"/>
              <a:t> be an FA corresponding to r</a:t>
            </a:r>
            <a:r>
              <a:rPr lang="en-US" sz="2800" baseline="-25000" dirty="0"/>
              <a:t>1</a:t>
            </a:r>
            <a:r>
              <a:rPr lang="en-US" sz="2800" dirty="0"/>
              <a:t>+ r</a:t>
            </a:r>
            <a:r>
              <a:rPr lang="en-US" sz="2800" baseline="-25000" dirty="0"/>
              <a:t>2</a:t>
            </a:r>
            <a:r>
              <a:rPr lang="en-US" sz="2800" dirty="0"/>
              <a:t>, then the initial state of FA</a:t>
            </a:r>
            <a:r>
              <a:rPr lang="en-US" sz="2800" baseline="-25000" dirty="0"/>
              <a:t>3</a:t>
            </a:r>
            <a:r>
              <a:rPr lang="en-US" sz="2800" dirty="0"/>
              <a:t> must correspond to the initial state of FA</a:t>
            </a:r>
            <a:r>
              <a:rPr lang="en-US" sz="2800" baseline="-25000" dirty="0"/>
              <a:t>1 </a:t>
            </a:r>
            <a:r>
              <a:rPr lang="en-US" sz="2800" dirty="0"/>
              <a:t>or the initial state of FA</a:t>
            </a:r>
            <a:r>
              <a:rPr lang="en-US" sz="2800" baseline="-25000" dirty="0"/>
              <a:t>2</a:t>
            </a:r>
            <a:r>
              <a:rPr lang="en-US" sz="2800" dirty="0"/>
              <a:t>. </a:t>
            </a:r>
          </a:p>
          <a:p>
            <a:pPr>
              <a:defRPr/>
            </a:pPr>
            <a:endParaRPr lang="en-US" sz="2800" dirty="0"/>
          </a:p>
          <a:p>
            <a:pPr>
              <a:defRPr/>
            </a:pPr>
            <a:r>
              <a:rPr lang="en-US" sz="2800" dirty="0"/>
              <a:t>Since the language corresponding to r</a:t>
            </a:r>
            <a:r>
              <a:rPr lang="en-US" sz="2800" baseline="-25000" dirty="0"/>
              <a:t>1</a:t>
            </a:r>
            <a:r>
              <a:rPr lang="en-US" sz="2800" dirty="0"/>
              <a:t>+ r</a:t>
            </a:r>
            <a:r>
              <a:rPr lang="en-US" sz="2800" baseline="-25000" dirty="0"/>
              <a:t>2</a:t>
            </a:r>
            <a:r>
              <a:rPr lang="en-US" sz="2800" dirty="0"/>
              <a:t> is the union of corresponding languages L</a:t>
            </a:r>
            <a:r>
              <a:rPr lang="en-US" sz="2800" baseline="-25000" dirty="0"/>
              <a:t>1</a:t>
            </a:r>
            <a:r>
              <a:rPr lang="en-US" sz="2800" dirty="0"/>
              <a:t> and L</a:t>
            </a:r>
            <a:r>
              <a:rPr lang="en-US" sz="2800" baseline="-25000" dirty="0"/>
              <a:t>2</a:t>
            </a:r>
            <a:r>
              <a:rPr lang="en-US" sz="2800" dirty="0"/>
              <a:t>, consists of the strings belonging to L</a:t>
            </a:r>
            <a:r>
              <a:rPr lang="en-US" sz="2800" baseline="-25000" dirty="0"/>
              <a:t>1</a:t>
            </a:r>
            <a:r>
              <a:rPr lang="en-US" sz="2800" dirty="0"/>
              <a:t>or L</a:t>
            </a:r>
            <a:r>
              <a:rPr lang="en-US" sz="2800" baseline="-25000" dirty="0"/>
              <a:t>2</a:t>
            </a:r>
            <a:r>
              <a:rPr lang="en-US" sz="2800" dirty="0"/>
              <a:t> or both, therefore a final state of FA</a:t>
            </a:r>
            <a:r>
              <a:rPr lang="en-US" sz="2800" baseline="-25000" dirty="0"/>
              <a:t>3 </a:t>
            </a:r>
            <a:r>
              <a:rPr lang="en-US" sz="2800" dirty="0"/>
              <a:t>must correspond to a final state of FA</a:t>
            </a:r>
            <a:r>
              <a:rPr lang="en-US" sz="2800" baseline="-25000" dirty="0"/>
              <a:t>1</a:t>
            </a:r>
            <a:r>
              <a:rPr lang="en-US" sz="2800" dirty="0"/>
              <a:t> or FA</a:t>
            </a:r>
            <a:r>
              <a:rPr lang="en-US" sz="2800" baseline="-25000" dirty="0"/>
              <a:t>2</a:t>
            </a:r>
            <a:r>
              <a:rPr lang="en-US" sz="2800" dirty="0"/>
              <a:t> or both.</a:t>
            </a:r>
          </a:p>
          <a:p>
            <a:endParaRPr lang="en-US" dirty="0"/>
          </a:p>
        </p:txBody>
      </p:sp>
    </p:spTree>
    <p:extLst>
      <p:ext uri="{BB962C8B-B14F-4D97-AF65-F5344CB8AC3E}">
        <p14:creationId xmlns:p14="http://schemas.microsoft.com/office/powerpoint/2010/main" val="735609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2698B-C476-4AAC-8069-998601D405DA}"/>
              </a:ext>
            </a:extLst>
          </p:cNvPr>
          <p:cNvSpPr>
            <a:spLocks noGrp="1"/>
          </p:cNvSpPr>
          <p:nvPr>
            <p:ph type="title"/>
          </p:nvPr>
        </p:nvSpPr>
        <p:spPr/>
        <p:txBody>
          <a:bodyPr/>
          <a:lstStyle/>
          <a:p>
            <a:r>
              <a:rPr lang="en-US" dirty="0"/>
              <a:t>Sum of two  FAs Continued … </a:t>
            </a:r>
          </a:p>
        </p:txBody>
      </p:sp>
      <p:sp>
        <p:nvSpPr>
          <p:cNvPr id="3" name="Content Placeholder 2">
            <a:extLst>
              <a:ext uri="{FF2B5EF4-FFF2-40B4-BE49-F238E27FC236}">
                <a16:creationId xmlns:a16="http://schemas.microsoft.com/office/drawing/2014/main" id="{A2D5FE56-A68C-460E-B8E4-0DCEA5AD54F0}"/>
              </a:ext>
            </a:extLst>
          </p:cNvPr>
          <p:cNvSpPr>
            <a:spLocks noGrp="1"/>
          </p:cNvSpPr>
          <p:nvPr>
            <p:ph idx="1"/>
          </p:nvPr>
        </p:nvSpPr>
        <p:spPr>
          <a:xfrm>
            <a:off x="548640" y="2603500"/>
            <a:ext cx="11015003" cy="3980180"/>
          </a:xfrm>
        </p:spPr>
        <p:txBody>
          <a:bodyPr/>
          <a:lstStyle/>
          <a:p>
            <a:r>
              <a:rPr lang="en-US" sz="2800" dirty="0"/>
              <a:t>Since, in general, FA</a:t>
            </a:r>
            <a:r>
              <a:rPr lang="en-US" sz="2800" baseline="-25000" dirty="0"/>
              <a:t>3</a:t>
            </a:r>
            <a:r>
              <a:rPr lang="en-US" sz="2800" dirty="0"/>
              <a:t> will be different from both FA</a:t>
            </a:r>
            <a:r>
              <a:rPr lang="en-US" sz="2800" baseline="-25000" dirty="0"/>
              <a:t>1 </a:t>
            </a:r>
            <a:r>
              <a:rPr lang="en-US" sz="2800" dirty="0"/>
              <a:t>and FA</a:t>
            </a:r>
            <a:r>
              <a:rPr lang="en-US" sz="2800" baseline="-25000" dirty="0"/>
              <a:t>2</a:t>
            </a:r>
            <a:r>
              <a:rPr lang="en-US" sz="2800" dirty="0"/>
              <a:t>, so the labels of the states of FA</a:t>
            </a:r>
            <a:r>
              <a:rPr lang="en-US" sz="2800" baseline="-25000" dirty="0"/>
              <a:t>3</a:t>
            </a:r>
            <a:r>
              <a:rPr lang="en-US" sz="2800" dirty="0"/>
              <a:t> may be supposed to be z</a:t>
            </a:r>
            <a:r>
              <a:rPr lang="en-US" sz="2800" baseline="-25000" dirty="0"/>
              <a:t>1</a:t>
            </a:r>
            <a:r>
              <a:rPr lang="en-US" sz="2800" dirty="0"/>
              <a:t>,z</a:t>
            </a:r>
            <a:r>
              <a:rPr lang="en-US" sz="2800" baseline="-25000" dirty="0"/>
              <a:t>2</a:t>
            </a:r>
            <a:r>
              <a:rPr lang="en-US" sz="2800" dirty="0"/>
              <a:t>, z</a:t>
            </a:r>
            <a:r>
              <a:rPr lang="en-US" sz="2800" baseline="-25000" dirty="0"/>
              <a:t>3</a:t>
            </a:r>
            <a:r>
              <a:rPr lang="en-US" sz="2800" dirty="0"/>
              <a:t>, …, where z</a:t>
            </a:r>
            <a:r>
              <a:rPr lang="en-US" sz="2800" baseline="-25000" dirty="0"/>
              <a:t>1 </a:t>
            </a:r>
            <a:r>
              <a:rPr lang="en-US" sz="2800" dirty="0"/>
              <a:t>is supposed to be the initial state. Since z</a:t>
            </a:r>
            <a:r>
              <a:rPr lang="en-US" sz="2800" baseline="-25000" dirty="0"/>
              <a:t>1</a:t>
            </a:r>
            <a:r>
              <a:rPr lang="en-US" sz="2800" dirty="0"/>
              <a:t> corresponds to the states x</a:t>
            </a:r>
            <a:r>
              <a:rPr lang="en-US" sz="2800" baseline="-25000" dirty="0"/>
              <a:t>1</a:t>
            </a:r>
            <a:r>
              <a:rPr lang="en-US" sz="2800" dirty="0"/>
              <a:t> or y</a:t>
            </a:r>
            <a:r>
              <a:rPr lang="en-US" sz="2800" baseline="-25000" dirty="0"/>
              <a:t>1</a:t>
            </a:r>
            <a:r>
              <a:rPr lang="en-US" sz="2800" dirty="0"/>
              <a:t>, so there will be two transitions separately for each letter read at z</a:t>
            </a:r>
            <a:r>
              <a:rPr lang="en-US" sz="2800" baseline="-25000" dirty="0"/>
              <a:t>1</a:t>
            </a:r>
            <a:r>
              <a:rPr lang="en-US" sz="2800" dirty="0"/>
              <a:t>. It will give two possibilities of states either z</a:t>
            </a:r>
            <a:r>
              <a:rPr lang="en-US" sz="2800" baseline="-25000" dirty="0"/>
              <a:t>1</a:t>
            </a:r>
            <a:r>
              <a:rPr lang="en-US" sz="2800" dirty="0"/>
              <a:t> or different from z</a:t>
            </a:r>
            <a:r>
              <a:rPr lang="en-US" sz="2800" baseline="-25000" dirty="0"/>
              <a:t>1</a:t>
            </a:r>
            <a:r>
              <a:rPr lang="en-US" sz="2800" dirty="0"/>
              <a:t>. This process may be expressed in the following transition table for all possible states of FA</a:t>
            </a:r>
            <a:r>
              <a:rPr lang="en-US" sz="2800" baseline="-25000" dirty="0"/>
              <a:t>3</a:t>
            </a:r>
            <a:r>
              <a:rPr lang="en-US" sz="2800" dirty="0"/>
              <a:t>.</a:t>
            </a:r>
          </a:p>
          <a:p>
            <a:endParaRPr lang="en-US" dirty="0"/>
          </a:p>
        </p:txBody>
      </p:sp>
    </p:spTree>
    <p:extLst>
      <p:ext uri="{BB962C8B-B14F-4D97-AF65-F5344CB8AC3E}">
        <p14:creationId xmlns:p14="http://schemas.microsoft.com/office/powerpoint/2010/main" val="4160770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772</Words>
  <Application>Microsoft Office PowerPoint</Application>
  <PresentationFormat>Widescreen</PresentationFormat>
  <Paragraphs>80</Paragraphs>
  <Slides>28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Century Gothic</vt:lpstr>
      <vt:lpstr>Tahoma</vt:lpstr>
      <vt:lpstr>Times New Roman</vt:lpstr>
      <vt:lpstr>Wingdings</vt:lpstr>
      <vt:lpstr>Wingdings 3</vt:lpstr>
      <vt:lpstr>Ion Boardroom</vt:lpstr>
      <vt:lpstr>Kleene’s Theorem Part III </vt:lpstr>
      <vt:lpstr>Kleene’s Theorem Part III </vt:lpstr>
      <vt:lpstr>PowerPoint Presentation</vt:lpstr>
      <vt:lpstr>PowerPoint Presentation</vt:lpstr>
      <vt:lpstr>Kleene’s Theorem Part III Continued … </vt:lpstr>
      <vt:lpstr>Union of two FAs:  </vt:lpstr>
      <vt:lpstr>Example</vt:lpstr>
      <vt:lpstr>Sum of two  FAs Continued</vt:lpstr>
      <vt:lpstr>Sum of two  FAs Continued … </vt:lpstr>
      <vt:lpstr>PowerPoint Presentation</vt:lpstr>
      <vt:lpstr>Example continued … </vt:lpstr>
      <vt:lpstr>Concatenation of two FAs:</vt:lpstr>
      <vt:lpstr>Concatenation of two  FAs Continued … </vt:lpstr>
      <vt:lpstr>Concatenation of two  FAs Continued … </vt:lpstr>
      <vt:lpstr>Example</vt:lpstr>
      <vt:lpstr>PowerPoint Presentation</vt:lpstr>
      <vt:lpstr>Example continued … </vt:lpstr>
      <vt:lpstr>PowerPoint Presentation</vt:lpstr>
      <vt:lpstr>PowerPoint Presentation</vt:lpstr>
      <vt:lpstr>(Closure of an FA)</vt:lpstr>
      <vt:lpstr>Closure of an FA</vt:lpstr>
      <vt:lpstr>PowerPoint Presentation</vt:lpstr>
      <vt:lpstr>Example</vt:lpstr>
      <vt:lpstr>PowerPoint Presentation</vt:lpstr>
      <vt:lpstr>PowerPoint Presentation</vt:lpstr>
      <vt:lpstr>Example 2</vt:lpstr>
      <vt:lpstr>Example continued … </vt:lpstr>
      <vt:lpstr>Example continued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Kleene’s Theorem Part III </dc:title>
  <dc:creator>farheen</dc:creator>
  <cp:lastModifiedBy>farheen</cp:lastModifiedBy>
  <cp:revision>6</cp:revision>
  <dcterms:created xsi:type="dcterms:W3CDTF">2020-06-27T18:49:50Z</dcterms:created>
  <dcterms:modified xsi:type="dcterms:W3CDTF">2020-06-27T18:55:09Z</dcterms:modified>
</cp:coreProperties>
</file>